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 id="2147483672" r:id="rId2"/>
    <p:sldMasterId id="2147483684" r:id="rId3"/>
    <p:sldMasterId id="2147483696" r:id="rId4"/>
  </p:sldMasterIdLst>
  <p:notesMasterIdLst>
    <p:notesMasterId r:id="rId18"/>
  </p:notesMasterIdLst>
  <p:handoutMasterIdLst>
    <p:handoutMasterId r:id="rId19"/>
  </p:handoutMasterIdLst>
  <p:sldIdLst>
    <p:sldId id="330" r:id="rId5"/>
    <p:sldId id="263" r:id="rId6"/>
    <p:sldId id="320" r:id="rId7"/>
    <p:sldId id="331" r:id="rId8"/>
    <p:sldId id="334" r:id="rId9"/>
    <p:sldId id="335" r:id="rId10"/>
    <p:sldId id="336" r:id="rId11"/>
    <p:sldId id="332" r:id="rId12"/>
    <p:sldId id="333" r:id="rId13"/>
    <p:sldId id="337" r:id="rId14"/>
    <p:sldId id="338" r:id="rId15"/>
    <p:sldId id="339" r:id="rId16"/>
    <p:sldId id="310" r:id="rId17"/>
  </p:sldIdLst>
  <p:sldSz cx="9144000" cy="6858000" type="screen4x3"/>
  <p:notesSz cx="6799263" cy="99298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546E"/>
    <a:srgbClr val="102568"/>
    <a:srgbClr val="190474"/>
    <a:srgbClr val="1E3B59"/>
    <a:srgbClr val="019F6C"/>
    <a:srgbClr val="196142"/>
    <a:srgbClr val="1D3C59"/>
    <a:srgbClr val="64D6A5"/>
    <a:srgbClr val="289868"/>
    <a:srgbClr val="299D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3842" autoAdjust="0"/>
  </p:normalViewPr>
  <p:slideViewPr>
    <p:cSldViewPr>
      <p:cViewPr varScale="1">
        <p:scale>
          <a:sx n="107" d="100"/>
          <a:sy n="107" d="100"/>
        </p:scale>
        <p:origin x="1740" y="11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48" d="100"/>
          <a:sy n="48" d="100"/>
        </p:scale>
        <p:origin x="-2988" y="-114"/>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7088" cy="496967"/>
          </a:xfrm>
          <a:prstGeom prst="rect">
            <a:avLst/>
          </a:prstGeom>
        </p:spPr>
        <p:txBody>
          <a:bodyPr vert="horz" lIns="91449" tIns="45725" rIns="91449" bIns="45725" rtlCol="0"/>
          <a:lstStyle>
            <a:lvl1pPr algn="l">
              <a:defRPr sz="1200"/>
            </a:lvl1pPr>
          </a:lstStyle>
          <a:p>
            <a:endParaRPr lang="es-ES"/>
          </a:p>
        </p:txBody>
      </p:sp>
      <p:sp>
        <p:nvSpPr>
          <p:cNvPr id="3" name="2 Marcador de fecha"/>
          <p:cNvSpPr>
            <a:spLocks noGrp="1"/>
          </p:cNvSpPr>
          <p:nvPr>
            <p:ph type="dt" sz="quarter" idx="1"/>
          </p:nvPr>
        </p:nvSpPr>
        <p:spPr>
          <a:xfrm>
            <a:off x="3850587" y="0"/>
            <a:ext cx="2947088" cy="496967"/>
          </a:xfrm>
          <a:prstGeom prst="rect">
            <a:avLst/>
          </a:prstGeom>
        </p:spPr>
        <p:txBody>
          <a:bodyPr vert="horz" lIns="91449" tIns="45725" rIns="91449" bIns="45725" rtlCol="0"/>
          <a:lstStyle>
            <a:lvl1pPr algn="r">
              <a:defRPr sz="1200"/>
            </a:lvl1pPr>
          </a:lstStyle>
          <a:p>
            <a:fld id="{150F855F-A095-473B-A335-3B1A960301C0}" type="datetimeFigureOut">
              <a:rPr lang="es-ES" smtClean="0"/>
              <a:pPr/>
              <a:t>04/12/2018</a:t>
            </a:fld>
            <a:endParaRPr lang="es-ES"/>
          </a:p>
        </p:txBody>
      </p:sp>
      <p:sp>
        <p:nvSpPr>
          <p:cNvPr id="4" name="3 Marcador de pie de página"/>
          <p:cNvSpPr>
            <a:spLocks noGrp="1"/>
          </p:cNvSpPr>
          <p:nvPr>
            <p:ph type="ftr" sz="quarter" idx="2"/>
          </p:nvPr>
        </p:nvSpPr>
        <p:spPr>
          <a:xfrm>
            <a:off x="0" y="9431259"/>
            <a:ext cx="2947088" cy="496967"/>
          </a:xfrm>
          <a:prstGeom prst="rect">
            <a:avLst/>
          </a:prstGeom>
        </p:spPr>
        <p:txBody>
          <a:bodyPr vert="horz" lIns="91449" tIns="45725" rIns="91449" bIns="45725"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50587" y="9431259"/>
            <a:ext cx="2947088" cy="496967"/>
          </a:xfrm>
          <a:prstGeom prst="rect">
            <a:avLst/>
          </a:prstGeom>
        </p:spPr>
        <p:txBody>
          <a:bodyPr vert="horz" lIns="91449" tIns="45725" rIns="91449" bIns="45725" rtlCol="0" anchor="b"/>
          <a:lstStyle>
            <a:lvl1pPr algn="r">
              <a:defRPr sz="1200"/>
            </a:lvl1pPr>
          </a:lstStyle>
          <a:p>
            <a:fld id="{D3B11A98-7839-4A6F-A508-857F0413FD3A}" type="slidenum">
              <a:rPr lang="es-ES" smtClean="0"/>
              <a:pPr/>
              <a:t>‹Nº›</a:t>
            </a:fld>
            <a:endParaRPr lang="es-ES"/>
          </a:p>
        </p:txBody>
      </p:sp>
    </p:spTree>
    <p:extLst>
      <p:ext uri="{BB962C8B-B14F-4D97-AF65-F5344CB8AC3E}">
        <p14:creationId xmlns:p14="http://schemas.microsoft.com/office/powerpoint/2010/main" val="796611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1"/>
            <a:ext cx="2946347" cy="496490"/>
          </a:xfrm>
          <a:prstGeom prst="rect">
            <a:avLst/>
          </a:prstGeom>
        </p:spPr>
        <p:txBody>
          <a:bodyPr vert="horz" lIns="91449" tIns="45725" rIns="91449" bIns="45725" rtlCol="0"/>
          <a:lstStyle>
            <a:lvl1pPr algn="l">
              <a:defRPr sz="1200"/>
            </a:lvl1pPr>
          </a:lstStyle>
          <a:p>
            <a:endParaRPr lang="es-ES"/>
          </a:p>
        </p:txBody>
      </p:sp>
      <p:sp>
        <p:nvSpPr>
          <p:cNvPr id="3" name="2 Marcador de fecha"/>
          <p:cNvSpPr>
            <a:spLocks noGrp="1"/>
          </p:cNvSpPr>
          <p:nvPr>
            <p:ph type="dt" idx="1"/>
          </p:nvPr>
        </p:nvSpPr>
        <p:spPr>
          <a:xfrm>
            <a:off x="3851343" y="1"/>
            <a:ext cx="2946347" cy="496490"/>
          </a:xfrm>
          <a:prstGeom prst="rect">
            <a:avLst/>
          </a:prstGeom>
        </p:spPr>
        <p:txBody>
          <a:bodyPr vert="horz" lIns="91449" tIns="45725" rIns="91449" bIns="45725" rtlCol="0"/>
          <a:lstStyle>
            <a:lvl1pPr algn="r">
              <a:defRPr sz="1200"/>
            </a:lvl1pPr>
          </a:lstStyle>
          <a:p>
            <a:fld id="{D2A5A0DA-69B1-4873-985F-4DD3B38E94D5}" type="datetimeFigureOut">
              <a:rPr lang="es-ES" smtClean="0"/>
              <a:pPr/>
              <a:t>04/12/2018</a:t>
            </a:fld>
            <a:endParaRPr lang="es-ES"/>
          </a:p>
        </p:txBody>
      </p:sp>
      <p:sp>
        <p:nvSpPr>
          <p:cNvPr id="4" name="3 Marcador de imagen de diapositiva"/>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1449" tIns="45725" rIns="91449" bIns="45725" rtlCol="0" anchor="ctr"/>
          <a:lstStyle/>
          <a:p>
            <a:endParaRPr lang="es-ES"/>
          </a:p>
        </p:txBody>
      </p:sp>
      <p:sp>
        <p:nvSpPr>
          <p:cNvPr id="5" name="4 Marcador de notas"/>
          <p:cNvSpPr>
            <a:spLocks noGrp="1"/>
          </p:cNvSpPr>
          <p:nvPr>
            <p:ph type="body" sz="quarter" idx="3"/>
          </p:nvPr>
        </p:nvSpPr>
        <p:spPr>
          <a:xfrm>
            <a:off x="679927" y="4716662"/>
            <a:ext cx="5439410" cy="4468416"/>
          </a:xfrm>
          <a:prstGeom prst="rect">
            <a:avLst/>
          </a:prstGeom>
        </p:spPr>
        <p:txBody>
          <a:bodyPr vert="horz" lIns="91449" tIns="45725" rIns="91449" bIns="4572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1" y="9431600"/>
            <a:ext cx="2946347" cy="496490"/>
          </a:xfrm>
          <a:prstGeom prst="rect">
            <a:avLst/>
          </a:prstGeom>
        </p:spPr>
        <p:txBody>
          <a:bodyPr vert="horz" lIns="91449" tIns="45725" rIns="91449" bIns="45725"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1343" y="9431600"/>
            <a:ext cx="2946347" cy="496490"/>
          </a:xfrm>
          <a:prstGeom prst="rect">
            <a:avLst/>
          </a:prstGeom>
        </p:spPr>
        <p:txBody>
          <a:bodyPr vert="horz" lIns="91449" tIns="45725" rIns="91449" bIns="45725" rtlCol="0" anchor="b"/>
          <a:lstStyle>
            <a:lvl1pPr algn="r">
              <a:defRPr sz="1200"/>
            </a:lvl1pPr>
          </a:lstStyle>
          <a:p>
            <a:fld id="{C60C14C4-04C2-42AD-8146-4229100E0A0D}" type="slidenum">
              <a:rPr lang="es-ES" smtClean="0"/>
              <a:pPr/>
              <a:t>‹Nº›</a:t>
            </a:fld>
            <a:endParaRPr lang="es-ES"/>
          </a:p>
        </p:txBody>
      </p:sp>
    </p:spTree>
    <p:extLst>
      <p:ext uri="{BB962C8B-B14F-4D97-AF65-F5344CB8AC3E}">
        <p14:creationId xmlns:p14="http://schemas.microsoft.com/office/powerpoint/2010/main" val="3866579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BO" dirty="0"/>
          </a:p>
        </p:txBody>
      </p:sp>
      <p:sp>
        <p:nvSpPr>
          <p:cNvPr id="4" name="Marcador de número de diapositiva 3"/>
          <p:cNvSpPr>
            <a:spLocks noGrp="1"/>
          </p:cNvSpPr>
          <p:nvPr>
            <p:ph type="sldNum" sz="quarter" idx="10"/>
          </p:nvPr>
        </p:nvSpPr>
        <p:spPr/>
        <p:txBody>
          <a:bodyPr/>
          <a:lstStyle/>
          <a:p>
            <a:fld id="{C60C14C4-04C2-42AD-8146-4229100E0A0D}" type="slidenum">
              <a:rPr lang="es-ES" smtClean="0"/>
              <a:pPr/>
              <a:t>1</a:t>
            </a:fld>
            <a:endParaRPr lang="es-ES"/>
          </a:p>
        </p:txBody>
      </p:sp>
    </p:spTree>
    <p:extLst>
      <p:ext uri="{BB962C8B-B14F-4D97-AF65-F5344CB8AC3E}">
        <p14:creationId xmlns:p14="http://schemas.microsoft.com/office/powerpoint/2010/main" val="1148983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60C14C4-04C2-42AD-8146-4229100E0A0D}" type="slidenum">
              <a:rPr lang="es-ES" smtClean="0">
                <a:solidFill>
                  <a:prstClr val="black"/>
                </a:solidFill>
              </a:rPr>
              <a:pPr/>
              <a:t>13</a:t>
            </a:fld>
            <a:endParaRPr lang="es-ES">
              <a:solidFill>
                <a:prstClr val="black"/>
              </a:solidFill>
            </a:endParaRPr>
          </a:p>
        </p:txBody>
      </p:sp>
    </p:spTree>
    <p:extLst>
      <p:ext uri="{BB962C8B-B14F-4D97-AF65-F5344CB8AC3E}">
        <p14:creationId xmlns:p14="http://schemas.microsoft.com/office/powerpoint/2010/main" val="2961642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4086E3A6-42C2-4461-A0E0-B0884A377EFA}" type="datetime1">
              <a:rPr lang="es-ES" smtClean="0"/>
              <a:pPr/>
              <a:t>04/12/2018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A973E9F0-3494-4810-B0BA-E94C45729707}" type="datetime1">
              <a:rPr lang="es-ES" smtClean="0"/>
              <a:pPr/>
              <a:t>04/12/2018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7C8666B-8054-4404-95C7-56AF07D9ECC5}" type="datetime1">
              <a:rPr lang="es-ES" smtClean="0"/>
              <a:pPr/>
              <a:t>04/12/2018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02663C6E-1DE3-4F74-ADA7-3183F088E28B}" type="datetime1">
              <a:rPr lang="es-ES" smtClean="0"/>
              <a:pPr/>
              <a:t>04/12/2018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EAB5F47B-2B4F-4148-A19E-75D4F23D94C1}" type="datetime1">
              <a:rPr lang="es-ES" smtClean="0"/>
              <a:pPr/>
              <a:t>04/12/2018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1E232B09-3674-474D-AFCF-FC9D7EA2A169}" type="datetime1">
              <a:rPr lang="es-ES" smtClean="0"/>
              <a:pPr/>
              <a:t>04/12/2018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6AD72F61-3FD5-4EA7-B22B-1D4A2ACD9C45}" type="datetime1">
              <a:rPr lang="es-ES" smtClean="0"/>
              <a:pPr/>
              <a:t>04/12/2018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67248690-3FA1-4126-8FBA-3045DBF08DFC}" type="datetime1">
              <a:rPr lang="es-ES" smtClean="0"/>
              <a:pPr/>
              <a:t>04/12/2018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2546E02F-76F7-4115-946F-6E83C1226498}" type="datetime1">
              <a:rPr lang="es-ES" smtClean="0"/>
              <a:pPr/>
              <a:t>04/12/2018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0C75DAB-E7E2-4986-8BC5-E2222D304D5A}" type="datetime1">
              <a:rPr lang="es-ES" smtClean="0"/>
              <a:pPr/>
              <a:t>04/12/2018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DE9BA55B-F171-4B59-BCB0-14FF4768F9EA}" type="datetime1">
              <a:rPr lang="es-ES" smtClean="0"/>
              <a:pPr/>
              <a:t>04/12/2018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2EAC391-CF22-4AD4-B151-C057B34838FE}" type="datetime1">
              <a:rPr lang="es-ES" smtClean="0"/>
              <a:pPr/>
              <a:t>04/12/2018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BBB43AA-043C-483C-9F2C-2628963DFCCF}" type="datetime1">
              <a:rPr lang="es-ES" smtClean="0"/>
              <a:pPr/>
              <a:t>04/12/2018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8203F29C-F725-444D-B50E-FF045EFD44C4}" type="datetime1">
              <a:rPr lang="es-ES" smtClean="0"/>
              <a:pPr/>
              <a:t>04/12/2018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B2C89FD-02E8-41BC-86D0-4EDCB67AC8C0}" type="datetime1">
              <a:rPr lang="es-ES" smtClean="0"/>
              <a:pPr/>
              <a:t>04/12/2018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4086E3A6-42C2-4461-A0E0-B0884A377EFA}" type="datetime1">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2EAC391-CF22-4AD4-B151-C057B34838FE}" type="datetime1">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3FE54CE-9F0E-45CB-9BD9-A862BF7F7BDD}" type="datetime1">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3C69E792-0FB0-4A5B-BECD-98A3B5788A00}" type="datetime1">
              <a:rPr lang="es-ES" smtClean="0">
                <a:solidFill>
                  <a:prstClr val="black">
                    <a:tint val="75000"/>
                  </a:prstClr>
                </a:solidFill>
              </a:rPr>
              <a:pPr/>
              <a:t>04/12/2018</a:t>
            </a:fld>
            <a:endParaRPr lang="es-ES">
              <a:solidFill>
                <a:prstClr val="black">
                  <a:tint val="75000"/>
                </a:prstClr>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36BDCF62-624E-43BC-9F77-ED9F065853C5}" type="datetime1">
              <a:rPr lang="es-ES" smtClean="0">
                <a:solidFill>
                  <a:prstClr val="black">
                    <a:tint val="75000"/>
                  </a:prstClr>
                </a:solidFill>
              </a:rPr>
              <a:pPr/>
              <a:t>04/12/2018</a:t>
            </a:fld>
            <a:endParaRPr lang="es-ES">
              <a:solidFill>
                <a:prstClr val="black">
                  <a:tint val="75000"/>
                </a:prstClr>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4B7E66C6-5B29-4AEF-ACD6-534CC4C5977F}" type="datetime1">
              <a:rPr lang="es-ES" smtClean="0">
                <a:solidFill>
                  <a:prstClr val="black">
                    <a:tint val="75000"/>
                  </a:prstClr>
                </a:solidFill>
              </a:rPr>
              <a:pPr/>
              <a:t>04/12/2018</a:t>
            </a:fld>
            <a:endParaRPr lang="es-ES">
              <a:solidFill>
                <a:prstClr val="black">
                  <a:tint val="75000"/>
                </a:prstClr>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2C4597AD-5BB3-466C-9C4B-C2DD3995D69E}" type="datetime1">
              <a:rPr lang="es-ES" smtClean="0">
                <a:solidFill>
                  <a:prstClr val="black">
                    <a:tint val="75000"/>
                  </a:prstClr>
                </a:solidFill>
              </a:rPr>
              <a:pPr/>
              <a:t>04/12/2018</a:t>
            </a:fld>
            <a:endParaRPr lang="es-ES">
              <a:solidFill>
                <a:prstClr val="black">
                  <a:tint val="75000"/>
                </a:prstClr>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3FE54CE-9F0E-45CB-9BD9-A862BF7F7BDD}" type="datetime1">
              <a:rPr lang="es-ES" smtClean="0"/>
              <a:pPr/>
              <a:t>04/12/2018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BD42124F-441A-437C-A10A-015E802DF5DB}" type="datetime1">
              <a:rPr lang="es-ES" smtClean="0">
                <a:solidFill>
                  <a:prstClr val="black">
                    <a:tint val="75000"/>
                  </a:prstClr>
                </a:solidFill>
              </a:rPr>
              <a:pPr/>
              <a:t>04/12/2018</a:t>
            </a:fld>
            <a:endParaRPr lang="es-ES">
              <a:solidFill>
                <a:prstClr val="black">
                  <a:tint val="75000"/>
                </a:prstClr>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95C2A3E1-BF08-44F6-A32E-5CEC53F0C58F}" type="datetime1">
              <a:rPr lang="es-ES" smtClean="0">
                <a:solidFill>
                  <a:prstClr val="black">
                    <a:tint val="75000"/>
                  </a:prstClr>
                </a:solidFill>
              </a:rPr>
              <a:pPr/>
              <a:t>04/12/2018</a:t>
            </a:fld>
            <a:endParaRPr lang="es-ES">
              <a:solidFill>
                <a:prstClr val="black">
                  <a:tint val="75000"/>
                </a:prstClr>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A973E9F0-3494-4810-B0BA-E94C45729707}" type="datetime1">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7C8666B-8054-4404-95C7-56AF07D9ECC5}" type="datetime1">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3C69E792-0FB0-4A5B-BECD-98A3B5788A00}" type="datetime1">
              <a:rPr lang="es-ES" smtClean="0"/>
              <a:pPr/>
              <a:t>04/12/2018</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36BDCF62-624E-43BC-9F77-ED9F065853C5}" type="datetime1">
              <a:rPr lang="es-ES" smtClean="0"/>
              <a:pPr/>
              <a:t>04/12/2018</a:t>
            </a:fld>
            <a:endParaRPr lang="es-ES"/>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4B7E66C6-5B29-4AEF-ACD6-534CC4C5977F}" type="datetime1">
              <a:rPr lang="es-ES" smtClean="0"/>
              <a:pPr/>
              <a:t>04/12/2018</a:t>
            </a:fld>
            <a:endParaRPr lang="es-ES"/>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2C4597AD-5BB3-466C-9C4B-C2DD3995D69E}" type="datetime1">
              <a:rPr lang="es-ES" smtClean="0"/>
              <a:pPr/>
              <a:t>04/12/2018</a:t>
            </a:fld>
            <a:endParaRPr lang="es-ES"/>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BD42124F-441A-437C-A10A-015E802DF5DB}" type="datetime1">
              <a:rPr lang="es-ES" smtClean="0"/>
              <a:pPr/>
              <a:t>04/12/2018</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95C2A3E1-BF08-44F6-A32E-5CEC53F0C58F}" type="datetime1">
              <a:rPr lang="es-ES" smtClean="0"/>
              <a:pPr/>
              <a:t>04/12/2018</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13"/>
          <a:stretch>
            <a:fillRect/>
          </a:stretch>
        </p:blipFill>
        <p:spPr>
          <a:xfrm>
            <a:off x="-8953" y="428"/>
            <a:ext cx="9161905" cy="685714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13"/>
          <a:stretch>
            <a:fillRect/>
          </a:stretch>
        </p:blipFill>
        <p:spPr>
          <a:xfrm>
            <a:off x="-94667" y="-75762"/>
            <a:ext cx="9333333" cy="7009524"/>
          </a:xfrm>
          <a:prstGeom prst="rect">
            <a:avLst/>
          </a:prstGeom>
        </p:spPr>
      </p:pic>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B714CE-47AD-4958-BBBF-07A6F534CC84}" type="datetime1">
              <a:rPr lang="es-ES" smtClean="0"/>
              <a:pPr/>
              <a:t>04/12/2018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800">
                <a:solidFill>
                  <a:schemeClr val="tx1">
                    <a:tint val="75000"/>
                  </a:schemeClr>
                </a:solidFill>
                <a:latin typeface="Century Gothic" pitchFamily="34" charset="0"/>
              </a:defRPr>
            </a:lvl1pPr>
          </a:lstStyle>
          <a:p>
            <a:fld id="{36ED4B00-B4CE-433F-BD9E-86EA8518113C}" type="slidenum">
              <a:rPr lang="es-ES" smtClean="0"/>
              <a:pPr/>
              <a:t>‹Nº›</a:t>
            </a:fld>
            <a:endParaRPr lang="es-ES" dirty="0"/>
          </a:p>
        </p:txBody>
      </p:sp>
      <p:pic>
        <p:nvPicPr>
          <p:cNvPr id="7" name="Imagen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39552" y="188640"/>
            <a:ext cx="1240205" cy="548396"/>
          </a:xfrm>
          <a:prstGeom prst="rect">
            <a:avLst/>
          </a:prstGeom>
        </p:spPr>
      </p:pic>
      <p:sp>
        <p:nvSpPr>
          <p:cNvPr id="9" name="Rectangle 6"/>
          <p:cNvSpPr>
            <a:spLocks noChangeArrowheads="1"/>
          </p:cNvSpPr>
          <p:nvPr userDrawn="1"/>
        </p:nvSpPr>
        <p:spPr bwMode="auto">
          <a:xfrm>
            <a:off x="2612977" y="272068"/>
            <a:ext cx="65527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ES" sz="1200" dirty="0">
                <a:solidFill>
                  <a:srgbClr val="019F6C"/>
                </a:solidFill>
                <a:latin typeface="Century Gothic" pitchFamily="34" charset="0"/>
                <a:ea typeface="Calibri" pitchFamily="34" charset="0"/>
                <a:cs typeface="Times New Roman" pitchFamily="18" charset="0"/>
              </a:rPr>
              <a:t>Cuantificación de la reducción de las emisiones actuales y futuras de la inversión en energía renovable y eficiencia energética en Bolivia</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13"/>
          <a:stretch>
            <a:fillRect/>
          </a:stretch>
        </p:blipFill>
        <p:spPr>
          <a:xfrm>
            <a:off x="571" y="-4334"/>
            <a:ext cx="9142857" cy="6866667"/>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4180B-FDBE-4129-BB0A-056290219631}" type="datetimeFigureOut">
              <a:rPr lang="es-ES" smtClean="0">
                <a:solidFill>
                  <a:prstClr val="black">
                    <a:tint val="75000"/>
                  </a:prstClr>
                </a:solidFill>
              </a:rPr>
              <a:pPr/>
              <a:t>04/12/2018</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23528" y="1484784"/>
            <a:ext cx="6984776" cy="4893647"/>
          </a:xfrm>
          <a:prstGeom prst="rect">
            <a:avLst/>
          </a:prstGeom>
          <a:noFill/>
        </p:spPr>
        <p:txBody>
          <a:bodyPr wrap="square" rtlCol="0">
            <a:spAutoFit/>
          </a:bodyPr>
          <a:lstStyle/>
          <a:p>
            <a:pPr>
              <a:spcBef>
                <a:spcPts val="1200"/>
              </a:spcBef>
            </a:pPr>
            <a:r>
              <a:rPr lang="es-ES_tradnl"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Jornada de </a:t>
            </a:r>
            <a:r>
              <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Capacitación</a:t>
            </a:r>
          </a:p>
          <a:p>
            <a:pPr algn="ctr">
              <a:spcBef>
                <a:spcPts val="1200"/>
              </a:spcBef>
            </a:pPr>
            <a:r>
              <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 “Estudio sobre la cuantificación de la reducción de las emisiones actuales y futuras de la inversión en energía renovable y eficiencia energética en Bolivia”</a:t>
            </a:r>
          </a:p>
          <a:p>
            <a:pPr algn="ctr">
              <a:spcBef>
                <a:spcPts val="1200"/>
              </a:spcBef>
            </a:pPr>
            <a:endPar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r>
              <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Parte 3 – </a:t>
            </a:r>
            <a:r>
              <a:rPr lang="es-BO"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Concepto de línea base y su aplicación</a:t>
            </a:r>
            <a:endPar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endPar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endPar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r>
              <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Cochabamba – Bolivia</a:t>
            </a:r>
          </a:p>
          <a:p>
            <a:pPr>
              <a:spcBef>
                <a:spcPts val="1200"/>
              </a:spcBef>
            </a:pPr>
            <a:r>
              <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29 de noviembre de 2018.</a:t>
            </a:r>
          </a:p>
          <a:p>
            <a:pPr>
              <a:spcBef>
                <a:spcPts val="1200"/>
              </a:spcBef>
            </a:pPr>
            <a:endPar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p:txBody>
      </p:sp>
      <p:sp>
        <p:nvSpPr>
          <p:cNvPr id="2" name="CuadroTexto 1"/>
          <p:cNvSpPr txBox="1"/>
          <p:nvPr/>
        </p:nvSpPr>
        <p:spPr>
          <a:xfrm>
            <a:off x="0" y="6453336"/>
            <a:ext cx="2123728" cy="246221"/>
          </a:xfrm>
          <a:prstGeom prst="rect">
            <a:avLst/>
          </a:prstGeom>
          <a:noFill/>
        </p:spPr>
        <p:txBody>
          <a:bodyPr wrap="square" rtlCol="0">
            <a:spAutoFit/>
          </a:bodyPr>
          <a:lstStyle/>
          <a:p>
            <a:pPr algn="ctr"/>
            <a:r>
              <a:rPr lang="es-ES_tradnl" sz="1000" b="1" dirty="0">
                <a:solidFill>
                  <a:schemeClr val="bg1"/>
                </a:solidFill>
                <a:latin typeface="Century Gothic" panose="020B0502020202020204" pitchFamily="34" charset="0"/>
              </a:rPr>
              <a:t>www.wearefactor.com</a:t>
            </a:r>
            <a:endParaRPr lang="es-ES" sz="1000" b="1" dirty="0">
              <a:solidFill>
                <a:schemeClr val="bg1"/>
              </a:solidFill>
              <a:latin typeface="Century Gothic" panose="020B0502020202020204" pitchFamily="34" charset="0"/>
            </a:endParaRP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4168" y="5229200"/>
            <a:ext cx="2627784" cy="1162335"/>
          </a:xfrm>
          <a:prstGeom prst="rect">
            <a:avLst/>
          </a:prstGeom>
        </p:spPr>
      </p:pic>
    </p:spTree>
    <p:extLst>
      <p:ext uri="{BB962C8B-B14F-4D97-AF65-F5344CB8AC3E}">
        <p14:creationId xmlns:p14="http://schemas.microsoft.com/office/powerpoint/2010/main" val="2540382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920111" cy="4493538"/>
          </a:xfrm>
          <a:prstGeom prst="rect">
            <a:avLst/>
          </a:prstGeom>
          <a:solidFill>
            <a:schemeClr val="bg1">
              <a:lumMod val="85000"/>
              <a:alpha val="90000"/>
            </a:schemeClr>
          </a:solidFill>
          <a:ln w="9525" algn="ctr">
            <a:noFill/>
            <a:miter lim="800000"/>
            <a:headEnd/>
            <a:tailEnd/>
          </a:ln>
        </p:spPr>
        <p:txBody>
          <a:bodyPr wrap="square">
            <a:spAutoFit/>
          </a:bodyPr>
          <a:lstStyle/>
          <a:p>
            <a:pPr marL="285750" indent="-285750" algn="just">
              <a:spcAft>
                <a:spcPts val="600"/>
              </a:spcAft>
              <a:buFont typeface="Wingdings" panose="05000000000000000000" pitchFamily="2" charset="2"/>
              <a:buChar char="Ø"/>
            </a:pPr>
            <a:r>
              <a:rPr lang="es-BO" sz="1600" b="1" dirty="0">
                <a:solidFill>
                  <a:srgbClr val="1E3B59"/>
                </a:solidFill>
                <a:cs typeface="Arial" pitchFamily="34" charset="0"/>
              </a:rPr>
              <a:t>La selección de metodologías de la UNFCCC depende del los tipos de tecnologías de generación de energía que se encuentran dentro de los ámbito del estudio de la línea base que se quiere generar.</a:t>
            </a:r>
          </a:p>
          <a:p>
            <a:pPr marL="285750" indent="-285750" algn="just">
              <a:spcAft>
                <a:spcPts val="600"/>
              </a:spcAft>
              <a:buFont typeface="Wingdings" panose="05000000000000000000" pitchFamily="2" charset="2"/>
              <a:buChar char="Ø"/>
            </a:pPr>
            <a:r>
              <a:rPr lang="es-BO" sz="1600" b="1" dirty="0">
                <a:solidFill>
                  <a:srgbClr val="1E3B59"/>
                </a:solidFill>
                <a:cs typeface="Arial" pitchFamily="34" charset="0"/>
              </a:rPr>
              <a:t>Para el caso de la presente consultoría, el ámbito de estudio de línea base es todo el sistema interconectado nacional que incluye las siguientes tecnologías de generación:</a:t>
            </a:r>
          </a:p>
          <a:p>
            <a:pPr marL="1200150" lvl="2" indent="-285750" algn="just">
              <a:spcAft>
                <a:spcPts val="600"/>
              </a:spcAft>
              <a:buFont typeface="Wingdings" panose="05000000000000000000" pitchFamily="2" charset="2"/>
              <a:buChar char="ü"/>
            </a:pPr>
            <a:r>
              <a:rPr lang="es-BO" sz="1600" b="1" dirty="0">
                <a:solidFill>
                  <a:srgbClr val="1E3B59"/>
                </a:solidFill>
                <a:cs typeface="Arial" pitchFamily="34" charset="0"/>
              </a:rPr>
              <a:t>Plantas de ciclo abierto con gas natural.</a:t>
            </a:r>
          </a:p>
          <a:p>
            <a:pPr marL="1200150" lvl="2" indent="-285750" algn="just">
              <a:spcAft>
                <a:spcPts val="600"/>
              </a:spcAft>
              <a:buFont typeface="Wingdings" panose="05000000000000000000" pitchFamily="2" charset="2"/>
              <a:buChar char="ü"/>
            </a:pPr>
            <a:r>
              <a:rPr lang="es-BO" sz="1600" b="1" dirty="0">
                <a:solidFill>
                  <a:srgbClr val="1E3B59"/>
                </a:solidFill>
                <a:cs typeface="Arial" pitchFamily="34" charset="0"/>
              </a:rPr>
              <a:t>Plantas de generación de ciclo combinado.</a:t>
            </a:r>
          </a:p>
          <a:p>
            <a:pPr marL="1200150" lvl="2" indent="-285750" algn="just">
              <a:spcAft>
                <a:spcPts val="600"/>
              </a:spcAft>
              <a:buFont typeface="Wingdings" panose="05000000000000000000" pitchFamily="2" charset="2"/>
              <a:buChar char="ü"/>
            </a:pPr>
            <a:r>
              <a:rPr lang="es-BO" sz="1600" b="1" dirty="0">
                <a:solidFill>
                  <a:srgbClr val="1E3B59"/>
                </a:solidFill>
                <a:cs typeface="Arial" pitchFamily="34" charset="0"/>
              </a:rPr>
              <a:t>Hidroeléctricas.</a:t>
            </a:r>
          </a:p>
          <a:p>
            <a:pPr marL="1200150" lvl="2" indent="-285750" algn="just">
              <a:spcAft>
                <a:spcPts val="600"/>
              </a:spcAft>
              <a:buFont typeface="Wingdings" panose="05000000000000000000" pitchFamily="2" charset="2"/>
              <a:buChar char="ü"/>
            </a:pPr>
            <a:r>
              <a:rPr lang="es-BO" sz="1600" b="1" dirty="0">
                <a:solidFill>
                  <a:srgbClr val="1E3B59"/>
                </a:solidFill>
                <a:cs typeface="Arial" pitchFamily="34" charset="0"/>
              </a:rPr>
              <a:t>Energía eólica;</a:t>
            </a:r>
          </a:p>
          <a:p>
            <a:pPr marL="1200150" lvl="2" indent="-285750" algn="just">
              <a:spcAft>
                <a:spcPts val="600"/>
              </a:spcAft>
              <a:buFont typeface="Wingdings" panose="05000000000000000000" pitchFamily="2" charset="2"/>
              <a:buChar char="ü"/>
            </a:pPr>
            <a:r>
              <a:rPr lang="es-BO" sz="1600" b="1" dirty="0">
                <a:solidFill>
                  <a:srgbClr val="1E3B59"/>
                </a:solidFill>
                <a:cs typeface="Arial" pitchFamily="34" charset="0"/>
              </a:rPr>
              <a:t>Energía solar;</a:t>
            </a:r>
          </a:p>
          <a:p>
            <a:pPr marL="1200150" lvl="2" indent="-285750" algn="just">
              <a:spcAft>
                <a:spcPts val="600"/>
              </a:spcAft>
              <a:buFont typeface="Wingdings" panose="05000000000000000000" pitchFamily="2" charset="2"/>
              <a:buChar char="ü"/>
            </a:pPr>
            <a:r>
              <a:rPr lang="es-BO" sz="1600" b="1" dirty="0">
                <a:solidFill>
                  <a:srgbClr val="1E3B59"/>
                </a:solidFill>
                <a:cs typeface="Arial" pitchFamily="34" charset="0"/>
              </a:rPr>
              <a:t>Energía geotérmica; y/o</a:t>
            </a:r>
          </a:p>
          <a:p>
            <a:pPr marL="285750" indent="-285750" algn="just">
              <a:spcAft>
                <a:spcPts val="600"/>
              </a:spcAft>
              <a:buFont typeface="Wingdings" panose="05000000000000000000" pitchFamily="2" charset="2"/>
              <a:buChar char="Ø"/>
            </a:pPr>
            <a:r>
              <a:rPr lang="es-BO" sz="1600" b="1" dirty="0">
                <a:solidFill>
                  <a:srgbClr val="1E3B59"/>
                </a:solidFill>
                <a:cs typeface="Arial" pitchFamily="34" charset="0"/>
              </a:rPr>
              <a:t>Actualmente existen metodologías aprobadas de la UNFCCC para cada una de estas tecnologías. </a:t>
            </a:r>
          </a:p>
          <a:p>
            <a:pPr algn="just">
              <a:spcAft>
                <a:spcPts val="600"/>
              </a:spcAft>
            </a:pPr>
            <a:endParaRPr lang="es-BO" sz="1400" b="1" dirty="0">
              <a:solidFill>
                <a:srgbClr val="1E3B59"/>
              </a:solidFill>
              <a:cs typeface="Arial" pitchFamily="34" charset="0"/>
            </a:endParaRPr>
          </a:p>
          <a:p>
            <a:pPr algn="just">
              <a:spcAft>
                <a:spcPts val="600"/>
              </a:spcAft>
            </a:pPr>
            <a:r>
              <a:rPr lang="es-BO" sz="1400" b="1" dirty="0">
                <a:solidFill>
                  <a:srgbClr val="1E3B59"/>
                </a:solidFill>
                <a:cs typeface="Arial" pitchFamily="34" charset="0"/>
              </a:rPr>
              <a:t> </a:t>
            </a:r>
          </a:p>
        </p:txBody>
      </p:sp>
      <p:sp>
        <p:nvSpPr>
          <p:cNvPr id="19" name="Rectangle 6"/>
          <p:cNvSpPr>
            <a:spLocks noChangeArrowheads="1"/>
          </p:cNvSpPr>
          <p:nvPr/>
        </p:nvSpPr>
        <p:spPr bwMode="auto">
          <a:xfrm>
            <a:off x="1547664" y="764704"/>
            <a:ext cx="741682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Selección y explicación de la herramienta UNFCCC para determinar la línea base para proyectos de energía.</a:t>
            </a:r>
          </a:p>
        </p:txBody>
      </p:sp>
      <p:sp>
        <p:nvSpPr>
          <p:cNvPr id="7" name="Text Box 5"/>
          <p:cNvSpPr txBox="1">
            <a:spLocks noChangeArrowheads="1"/>
          </p:cNvSpPr>
          <p:nvPr/>
        </p:nvSpPr>
        <p:spPr bwMode="auto">
          <a:xfrm>
            <a:off x="900361" y="63665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-05-</a:t>
            </a:r>
            <a:r>
              <a:rPr lang="es-ES_tradnl" sz="900" dirty="0" err="1">
                <a:solidFill>
                  <a:srgbClr val="102568"/>
                </a:solidFill>
                <a:latin typeface="+mj-lt"/>
                <a:cs typeface="Arial" pitchFamily="34" charset="0"/>
              </a:rPr>
              <a:t>v3.0.pdf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2347468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4724370"/>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BO" sz="1400" b="1" dirty="0"/>
              <a:t>Las Metodologías aprobadas del UNFCCC para el cálculo de emisiones y reducciones de emisiones correspondientes a los tipos de proyecto de generación de energía del Sistema Interconectado de Bolivia son:</a:t>
            </a:r>
          </a:p>
          <a:p>
            <a:pPr marL="285750" indent="-285750" algn="just">
              <a:spcAft>
                <a:spcPts val="600"/>
              </a:spcAft>
              <a:buFont typeface="Wingdings" panose="05000000000000000000" pitchFamily="2" charset="2"/>
              <a:buChar char="ü"/>
            </a:pPr>
            <a:r>
              <a:rPr lang="es-BO" sz="1400" b="1" dirty="0" err="1"/>
              <a:t>ACM0002</a:t>
            </a:r>
            <a:r>
              <a:rPr lang="es-BO" sz="1400" b="1" dirty="0"/>
              <a:t>. Metodología consolidada para generación con fuentes renovables conectada a la red </a:t>
            </a:r>
            <a:r>
              <a:rPr lang="es-BO" sz="1400" dirty="0"/>
              <a:t>(</a:t>
            </a:r>
            <a:r>
              <a:rPr lang="es-BO" sz="1400" dirty="0" err="1"/>
              <a:t>Grid-connected</a:t>
            </a:r>
            <a:r>
              <a:rPr lang="es-BO" sz="1400" dirty="0"/>
              <a:t> </a:t>
            </a:r>
            <a:r>
              <a:rPr lang="es-BO" sz="1400" dirty="0" err="1"/>
              <a:t>electricity</a:t>
            </a:r>
            <a:r>
              <a:rPr lang="es-BO" sz="1400" dirty="0"/>
              <a:t> </a:t>
            </a:r>
            <a:r>
              <a:rPr lang="es-BO" sz="1400" dirty="0" err="1"/>
              <a:t>generation</a:t>
            </a:r>
            <a:r>
              <a:rPr lang="es-BO" sz="1400" dirty="0"/>
              <a:t> </a:t>
            </a:r>
            <a:r>
              <a:rPr lang="es-BO" sz="1400" dirty="0" err="1"/>
              <a:t>from</a:t>
            </a:r>
            <a:r>
              <a:rPr lang="es-BO" sz="1400" dirty="0"/>
              <a:t> </a:t>
            </a:r>
            <a:r>
              <a:rPr lang="es-BO" sz="1400" dirty="0" err="1"/>
              <a:t>renewable</a:t>
            </a:r>
            <a:r>
              <a:rPr lang="es-BO" sz="1400" dirty="0"/>
              <a:t> </a:t>
            </a:r>
            <a:r>
              <a:rPr lang="es-BO" sz="1400" dirty="0" err="1"/>
              <a:t>sources</a:t>
            </a:r>
            <a:r>
              <a:rPr lang="es-BO" sz="1400" dirty="0"/>
              <a:t>). Esta metodología es aplicable a proyectos de generación eléctrica de las siguientes tecnología:</a:t>
            </a:r>
          </a:p>
          <a:p>
            <a:pPr marL="742950" lvl="1" indent="-285750" algn="just">
              <a:buFont typeface="Wingdings" panose="05000000000000000000" pitchFamily="2" charset="2"/>
              <a:buChar char="Ø"/>
            </a:pPr>
            <a:r>
              <a:rPr lang="es-BO" sz="1400" dirty="0" err="1"/>
              <a:t>hidroenergía</a:t>
            </a:r>
            <a:r>
              <a:rPr lang="es-BO" sz="1400" dirty="0"/>
              <a:t>;</a:t>
            </a:r>
          </a:p>
          <a:p>
            <a:pPr marL="742950" lvl="1" indent="-285750" algn="just">
              <a:buFont typeface="Wingdings" panose="05000000000000000000" pitchFamily="2" charset="2"/>
              <a:buChar char="Ø"/>
            </a:pPr>
            <a:r>
              <a:rPr lang="es-BO" sz="1400" dirty="0"/>
              <a:t>energía eólica;</a:t>
            </a:r>
          </a:p>
          <a:p>
            <a:pPr marL="742950" lvl="1" indent="-285750" algn="just">
              <a:buFont typeface="Wingdings" panose="05000000000000000000" pitchFamily="2" charset="2"/>
              <a:buChar char="Ø"/>
            </a:pPr>
            <a:r>
              <a:rPr lang="es-BO" sz="1400" dirty="0"/>
              <a:t>energía solar; y/o</a:t>
            </a:r>
          </a:p>
          <a:p>
            <a:pPr marL="742950" lvl="1" indent="-285750" algn="just">
              <a:buFont typeface="Wingdings" panose="05000000000000000000" pitchFamily="2" charset="2"/>
              <a:buChar char="Ø"/>
            </a:pPr>
            <a:r>
              <a:rPr lang="es-BO" sz="1400" dirty="0"/>
              <a:t>energía geotérmica;</a:t>
            </a:r>
          </a:p>
          <a:p>
            <a:pPr marL="742950" lvl="1" indent="-285750" algn="just">
              <a:buFont typeface="Wingdings" panose="05000000000000000000" pitchFamily="2" charset="2"/>
              <a:buChar char="Ø"/>
            </a:pPr>
            <a:endParaRPr lang="es-BO" sz="1400" dirty="0"/>
          </a:p>
          <a:p>
            <a:pPr marL="285750" indent="-285750" algn="just">
              <a:spcAft>
                <a:spcPts val="600"/>
              </a:spcAft>
              <a:buFont typeface="Wingdings" panose="05000000000000000000" pitchFamily="2" charset="2"/>
              <a:buChar char="ü"/>
            </a:pPr>
            <a:r>
              <a:rPr lang="es-BO" sz="1400" b="1" dirty="0" err="1"/>
              <a:t>ACM0025</a:t>
            </a:r>
            <a:r>
              <a:rPr lang="es-BO" sz="1400" b="1" dirty="0"/>
              <a:t>. Metodología consolidada para proyectos de nuevas plantas de generación con gas natural</a:t>
            </a:r>
          </a:p>
          <a:p>
            <a:pPr marL="285750" indent="-285750" algn="just">
              <a:spcAft>
                <a:spcPts val="600"/>
              </a:spcAft>
              <a:buFont typeface="Wingdings" panose="05000000000000000000" pitchFamily="2" charset="2"/>
              <a:buChar char="ü"/>
            </a:pPr>
            <a:endParaRPr lang="es-BO" sz="1400" dirty="0"/>
          </a:p>
          <a:p>
            <a:pPr marL="285750" indent="-285750" algn="just">
              <a:spcAft>
                <a:spcPts val="600"/>
              </a:spcAft>
              <a:buFont typeface="Wingdings" panose="05000000000000000000" pitchFamily="2" charset="2"/>
              <a:buChar char="ü"/>
            </a:pPr>
            <a:r>
              <a:rPr lang="es-BO" sz="1400" b="1" dirty="0" err="1"/>
              <a:t>ACM0007</a:t>
            </a:r>
            <a:r>
              <a:rPr lang="es-BO" sz="1400" b="1" dirty="0"/>
              <a:t>. Metodología consolidada para la conversión de ciclo abierto a ciclo combinado</a:t>
            </a:r>
          </a:p>
          <a:p>
            <a:pPr marL="285750" indent="-285750" algn="just">
              <a:spcAft>
                <a:spcPts val="600"/>
              </a:spcAft>
              <a:buFont typeface="Wingdings" panose="05000000000000000000" pitchFamily="2" charset="2"/>
              <a:buChar char="ü"/>
            </a:pPr>
            <a:endParaRPr lang="es-BO" sz="1400" dirty="0"/>
          </a:p>
          <a:p>
            <a:pPr algn="just">
              <a:spcAft>
                <a:spcPts val="600"/>
              </a:spcAft>
            </a:pPr>
            <a:r>
              <a:rPr lang="es-BO" sz="1400" b="1" dirty="0"/>
              <a:t>Estas son las metodologías seleccionadas para determinar los parámetros de la línea base para el Sistema Interconectado Nacional (SIN).</a:t>
            </a:r>
          </a:p>
          <a:p>
            <a:pPr algn="just">
              <a:spcAft>
                <a:spcPts val="600"/>
              </a:spcAft>
            </a:pPr>
            <a:endParaRPr lang="es-BO" sz="1400" dirty="0"/>
          </a:p>
        </p:txBody>
      </p:sp>
      <p:sp>
        <p:nvSpPr>
          <p:cNvPr id="19" name="Rectangle 6"/>
          <p:cNvSpPr>
            <a:spLocks noChangeArrowheads="1"/>
          </p:cNvSpPr>
          <p:nvPr/>
        </p:nvSpPr>
        <p:spPr bwMode="auto">
          <a:xfrm>
            <a:off x="1547664" y="764704"/>
            <a:ext cx="7272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Selección y explicación de la herramienta UNFCCC para determinar la línea base para proyectos de energía</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579142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4170372"/>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BO" sz="1600" b="1" dirty="0"/>
              <a:t>En la Publicación tituladas “Contribución Prevista Determinada Nacionalmente del Estado Plurinacional de Bolivia”, establece que la línea de base será el año 2010, por lo tanto:</a:t>
            </a:r>
          </a:p>
          <a:p>
            <a:pPr algn="just">
              <a:spcAft>
                <a:spcPts val="600"/>
              </a:spcAft>
            </a:pPr>
            <a:endParaRPr lang="es-BO" sz="1000" b="1" dirty="0"/>
          </a:p>
          <a:p>
            <a:pPr marL="285750" indent="-285750" algn="just">
              <a:spcAft>
                <a:spcPts val="600"/>
              </a:spcAft>
              <a:buFont typeface="Wingdings" panose="05000000000000000000" pitchFamily="2" charset="2"/>
              <a:buChar char="Ø"/>
            </a:pPr>
            <a:r>
              <a:rPr lang="es-BO" sz="1400" dirty="0"/>
              <a:t>Los parámetros de la línea base serán calculados con las metodologías correspondientes a cada tecnología de generación </a:t>
            </a:r>
            <a:r>
              <a:rPr lang="es-BO" sz="1400" b="1" dirty="0"/>
              <a:t>con datos histórico del año 2010</a:t>
            </a:r>
          </a:p>
          <a:p>
            <a:pPr marL="285750" indent="-285750" algn="just">
              <a:spcAft>
                <a:spcPts val="600"/>
              </a:spcAft>
              <a:buFont typeface="Wingdings" panose="05000000000000000000" pitchFamily="2" charset="2"/>
              <a:buChar char="Ø"/>
            </a:pPr>
            <a:r>
              <a:rPr lang="es-BO" sz="1400" dirty="0"/>
              <a:t>En el proceso de hacer el calculo de la línea base del año 2010 se ha visto por conveniente calcular también estos mismos parámetros para todos los años del registro histórico hasta el 2017. Esto con el propósito de analizar también las tendencias y evolución de los factores de emisión del SIN que muestran los efectos de generadores de energía incorporados y que incluyen proyectos de Energías Alternativas.</a:t>
            </a:r>
          </a:p>
          <a:p>
            <a:pPr marL="285750" indent="-285750" algn="just">
              <a:spcAft>
                <a:spcPts val="600"/>
              </a:spcAft>
              <a:buFont typeface="Wingdings" panose="05000000000000000000" pitchFamily="2" charset="2"/>
              <a:buChar char="Ø"/>
            </a:pPr>
            <a:r>
              <a:rPr lang="es-BO" sz="1400" dirty="0"/>
              <a:t>Estas tecnologías también son aplicables para estimar los efectos en las reducciones de emisiones por la expansión del sistema de generación con proyectos de energías renovables para que estas puedan ser comparadas con las metas fijadas en </a:t>
            </a:r>
            <a:r>
              <a:rPr lang="es-BO" sz="1400" dirty="0" err="1"/>
              <a:t>NDC</a:t>
            </a:r>
            <a:r>
              <a:rPr lang="es-BO" sz="1400" dirty="0"/>
              <a:t>. Es decir, analizar lo escenarios planificados y/o hipotéticos que permitan al Estado Plurinacional de Bolivia monitorear el estado de cumplimiento de sus compromisos. </a:t>
            </a:r>
          </a:p>
          <a:p>
            <a:pPr algn="just">
              <a:spcAft>
                <a:spcPts val="600"/>
              </a:spcAft>
            </a:pPr>
            <a:endParaRPr lang="es-BO" sz="1400" dirty="0"/>
          </a:p>
        </p:txBody>
      </p:sp>
      <p:sp>
        <p:nvSpPr>
          <p:cNvPr id="19" name="Rectangle 6"/>
          <p:cNvSpPr>
            <a:spLocks noChangeArrowheads="1"/>
          </p:cNvSpPr>
          <p:nvPr/>
        </p:nvSpPr>
        <p:spPr bwMode="auto">
          <a:xfrm>
            <a:off x="1547664" y="918592"/>
            <a:ext cx="72728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err="1">
                <a:solidFill>
                  <a:srgbClr val="019F6C"/>
                </a:solidFill>
                <a:latin typeface="Century Gothic" pitchFamily="34" charset="0"/>
                <a:ea typeface="Calibri" pitchFamily="34" charset="0"/>
                <a:cs typeface="Times New Roman" pitchFamily="18" charset="0"/>
              </a:rPr>
              <a:t>NDC</a:t>
            </a:r>
            <a:r>
              <a:rPr lang="es-BO" sz="2000" dirty="0">
                <a:solidFill>
                  <a:srgbClr val="019F6C"/>
                </a:solidFill>
                <a:latin typeface="Century Gothic" pitchFamily="34" charset="0"/>
                <a:ea typeface="Calibri" pitchFamily="34" charset="0"/>
                <a:cs typeface="Times New Roman" pitchFamily="18" charset="0"/>
              </a:rPr>
              <a:t> de Bolivia</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www4.unfccc.int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sites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ndcstaging</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PublishedDocuments</a:t>
            </a:r>
            <a:r>
              <a:rPr lang="es-ES_tradnl" sz="900" dirty="0">
                <a:solidFill>
                  <a:srgbClr val="102568"/>
                </a:solidFill>
                <a:latin typeface="+mj-lt"/>
                <a:cs typeface="Arial" pitchFamily="34" charset="0"/>
              </a:rPr>
              <a:t>/Bolivia (</a:t>
            </a:r>
            <a:r>
              <a:rPr lang="es-ES_tradnl" sz="900" dirty="0" err="1">
                <a:solidFill>
                  <a:srgbClr val="102568"/>
                </a:solidFill>
                <a:latin typeface="+mj-lt"/>
                <a:cs typeface="Arial" pitchFamily="34" charset="0"/>
              </a:rPr>
              <a:t>Plurinational</a:t>
            </a:r>
            <a:r>
              <a:rPr lang="es-ES_tradnl" sz="900" dirty="0">
                <a:solidFill>
                  <a:srgbClr val="102568"/>
                </a:solidFill>
                <a:latin typeface="+mj-lt"/>
                <a:cs typeface="Arial" pitchFamily="34" charset="0"/>
              </a:rPr>
              <a:t> </a:t>
            </a:r>
            <a:r>
              <a:rPr lang="es-ES_tradnl" sz="900" dirty="0" err="1">
                <a:solidFill>
                  <a:srgbClr val="102568"/>
                </a:solidFill>
                <a:latin typeface="+mj-lt"/>
                <a:cs typeface="Arial" pitchFamily="34" charset="0"/>
              </a:rPr>
              <a:t>State</a:t>
            </a:r>
            <a:r>
              <a:rPr lang="es-ES_tradnl" sz="900" dirty="0">
                <a:solidFill>
                  <a:srgbClr val="102568"/>
                </a:solidFill>
                <a:latin typeface="+mj-lt"/>
                <a:cs typeface="Arial" pitchFamily="34" charset="0"/>
              </a:rPr>
              <a:t> of) </a:t>
            </a:r>
            <a:r>
              <a:rPr lang="es-ES_tradnl" sz="900" dirty="0" err="1">
                <a:solidFill>
                  <a:srgbClr val="102568"/>
                </a:solidFill>
                <a:latin typeface="+mj-lt"/>
                <a:cs typeface="Arial" pitchFamily="34" charset="0"/>
              </a:rPr>
              <a:t>First</a:t>
            </a:r>
            <a:r>
              <a:rPr lang="es-ES_tradnl" sz="900" dirty="0">
                <a:solidFill>
                  <a:srgbClr val="102568"/>
                </a:solidFill>
                <a:latin typeface="+mj-lt"/>
                <a:cs typeface="Arial" pitchFamily="34" charset="0"/>
              </a:rPr>
              <a:t>/ESTADO PLURINACIONAL DE </a:t>
            </a:r>
            <a:r>
              <a:rPr lang="es-ES_tradnl" sz="900" dirty="0" err="1">
                <a:solidFill>
                  <a:srgbClr val="102568"/>
                </a:solidFill>
                <a:latin typeface="+mj-lt"/>
                <a:cs typeface="Arial" pitchFamily="34" charset="0"/>
              </a:rPr>
              <a:t>BOLIVIA1.pdf</a:t>
            </a:r>
            <a:r>
              <a:rPr lang="es-ES_tradnl" sz="900" dirty="0">
                <a:solidFill>
                  <a:srgbClr val="102568"/>
                </a:solidFill>
                <a:latin typeface="+mj-lt"/>
                <a:cs typeface="Arial" pitchFamily="34" charset="0"/>
              </a:rPr>
              <a:t> </a:t>
            </a:r>
          </a:p>
        </p:txBody>
      </p:sp>
    </p:spTree>
    <p:extLst>
      <p:ext uri="{BB962C8B-B14F-4D97-AF65-F5344CB8AC3E}">
        <p14:creationId xmlns:p14="http://schemas.microsoft.com/office/powerpoint/2010/main" val="1679415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7236296" y="4925486"/>
            <a:ext cx="1907704" cy="1815882"/>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algn="ctr"/>
            <a:endParaRPr lang="es-ES" sz="1000" kern="1400" dirty="0">
              <a:solidFill>
                <a:schemeClr val="bg1"/>
              </a:solidFill>
              <a:latin typeface="Century Gothic" pitchFamily="34" charset="0"/>
              <a:cs typeface="Arial" pitchFamily="34" charset="0"/>
            </a:endParaRPr>
          </a:p>
          <a:p>
            <a:pPr algn="ctr"/>
            <a:endParaRPr lang="es-ES" sz="1000" kern="1400" dirty="0">
              <a:solidFill>
                <a:schemeClr val="bg1"/>
              </a:solidFill>
              <a:latin typeface="Century Gothic" pitchFamily="34" charset="0"/>
              <a:cs typeface="Arial" pitchFamily="34" charset="0"/>
            </a:endParaRPr>
          </a:p>
          <a:p>
            <a:pPr algn="ctr"/>
            <a:endParaRPr lang="es-ES" sz="1000" kern="1400" dirty="0">
              <a:solidFill>
                <a:schemeClr val="bg1"/>
              </a:solidFill>
              <a:latin typeface="Century Gothic" pitchFamily="34" charset="0"/>
              <a:cs typeface="Arial" pitchFamily="34" charset="0"/>
            </a:endParaRPr>
          </a:p>
          <a:p>
            <a:pPr algn="ctr">
              <a:lnSpc>
                <a:spcPct val="150000"/>
              </a:lnSpc>
            </a:pPr>
            <a:endParaRPr lang="es-ES" sz="1200" kern="1400" dirty="0">
              <a:solidFill>
                <a:schemeClr val="bg1"/>
              </a:solidFill>
              <a:latin typeface="Century Gothic"/>
            </a:endParaRPr>
          </a:p>
          <a:p>
            <a:pPr algn="ctr">
              <a:lnSpc>
                <a:spcPct val="150000"/>
              </a:lnSpc>
            </a:pPr>
            <a:endParaRPr lang="es-ES" sz="1200" kern="1400" dirty="0">
              <a:solidFill>
                <a:schemeClr val="bg1"/>
              </a:solidFill>
              <a:latin typeface="Century Gothic"/>
            </a:endParaRPr>
          </a:p>
          <a:p>
            <a:pPr algn="ctr">
              <a:lnSpc>
                <a:spcPct val="150000"/>
              </a:lnSpc>
            </a:pPr>
            <a:endParaRPr lang="es-ES" sz="1200" kern="1400" dirty="0">
              <a:solidFill>
                <a:schemeClr val="bg1"/>
              </a:solidFill>
              <a:latin typeface="Century Gothic"/>
            </a:endParaRPr>
          </a:p>
          <a:p>
            <a:pPr algn="ctr"/>
            <a:endParaRPr lang="es-ES" sz="800" kern="1400" dirty="0">
              <a:solidFill>
                <a:schemeClr val="bg1"/>
              </a:solidFill>
              <a:latin typeface="Century Gothic"/>
            </a:endParaRPr>
          </a:p>
          <a:p>
            <a:pPr algn="ctr"/>
            <a:endParaRPr lang="es-ES" sz="800" kern="1400" dirty="0">
              <a:solidFill>
                <a:schemeClr val="bg1"/>
              </a:solidFill>
              <a:latin typeface="Century Gothic"/>
            </a:endParaRPr>
          </a:p>
          <a:p>
            <a:pPr algn="ctr">
              <a:lnSpc>
                <a:spcPct val="150000"/>
              </a:lnSpc>
            </a:pPr>
            <a:r>
              <a:rPr lang="es-ES" sz="1000" b="1" kern="1400" dirty="0">
                <a:solidFill>
                  <a:schemeClr val="bg1"/>
                </a:solidFill>
                <a:latin typeface="Century Gothic"/>
              </a:rPr>
              <a:t>www.wearefactor.com</a:t>
            </a:r>
            <a:r>
              <a:rPr lang="es-ES" sz="1000" b="1" dirty="0">
                <a:solidFill>
                  <a:schemeClr val="bg1"/>
                </a:solidFill>
                <a:latin typeface="Times New Roman" pitchFamily="18" charset="0"/>
                <a:cs typeface="Arial" pitchFamily="34" charset="0"/>
              </a:rPr>
              <a:t> </a:t>
            </a:r>
            <a:endParaRPr lang="es-ES" sz="1000" b="1" dirty="0">
              <a:solidFill>
                <a:schemeClr val="bg1"/>
              </a:solidFill>
              <a:latin typeface="Arial" pitchFamily="34" charset="0"/>
              <a:cs typeface="Arial" pitchFamily="34" charset="0"/>
            </a:endParaRPr>
          </a:p>
        </p:txBody>
      </p:sp>
      <p:sp>
        <p:nvSpPr>
          <p:cNvPr id="5" name="4 CuadroTexto"/>
          <p:cNvSpPr txBox="1"/>
          <p:nvPr/>
        </p:nvSpPr>
        <p:spPr>
          <a:xfrm>
            <a:off x="0" y="2794863"/>
            <a:ext cx="9144000" cy="1354217"/>
          </a:xfrm>
          <a:prstGeom prst="rect">
            <a:avLst/>
          </a:prstGeom>
          <a:noFill/>
        </p:spPr>
        <p:txBody>
          <a:bodyPr wrap="square" rtlCol="0">
            <a:spAutoFit/>
          </a:bodyPr>
          <a:lstStyle/>
          <a:p>
            <a:pPr algn="ctr"/>
            <a:r>
              <a:rPr lang="es-ES" sz="3000" b="1" dirty="0">
                <a:solidFill>
                  <a:schemeClr val="bg1"/>
                </a:solidFill>
                <a:latin typeface="Century Gothic" pitchFamily="34" charset="0"/>
              </a:rPr>
              <a:t>¡Muchas gracias!</a:t>
            </a:r>
          </a:p>
          <a:p>
            <a:pPr algn="ctr"/>
            <a:endParaRPr lang="es-ES" sz="2000" b="1" dirty="0">
              <a:solidFill>
                <a:schemeClr val="bg1"/>
              </a:solidFill>
              <a:latin typeface="Century Gothic" pitchFamily="34" charset="0"/>
            </a:endParaRPr>
          </a:p>
          <a:p>
            <a:pPr algn="ctr"/>
            <a:endParaRPr lang="es-ES" sz="1600" dirty="0">
              <a:solidFill>
                <a:schemeClr val="bg1"/>
              </a:solidFill>
              <a:latin typeface="Century Gothic" pitchFamily="34" charset="0"/>
            </a:endParaRPr>
          </a:p>
          <a:p>
            <a:pPr algn="ctr"/>
            <a:r>
              <a:rPr lang="es-ES" sz="1600" dirty="0" err="1">
                <a:solidFill>
                  <a:schemeClr val="bg1"/>
                </a:solidFill>
                <a:latin typeface="Century Gothic" pitchFamily="34" charset="0"/>
              </a:rPr>
              <a:t>rsoto@consot.com</a:t>
            </a:r>
            <a:endParaRPr lang="es-ES" sz="1600" dirty="0">
              <a:solidFill>
                <a:schemeClr val="bg1"/>
              </a:solidFill>
              <a:latin typeface="Century Gothic"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987660"/>
            <a:ext cx="7272039" cy="3693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dirty="0">
                <a:solidFill>
                  <a:srgbClr val="1E3B59"/>
                </a:solidFill>
                <a:latin typeface="Century Gothic" pitchFamily="34" charset="0"/>
                <a:cs typeface="Arial" pitchFamily="34" charset="0"/>
              </a:rPr>
              <a:t>1. </a:t>
            </a:r>
            <a:r>
              <a:rPr lang="es-BO" dirty="0">
                <a:solidFill>
                  <a:srgbClr val="1E3B59"/>
                </a:solidFill>
                <a:latin typeface="Century Gothic" pitchFamily="34" charset="0"/>
                <a:cs typeface="Arial" pitchFamily="34" charset="0"/>
              </a:rPr>
              <a:t>Concepto/Definición de línea base y su aplicación.</a:t>
            </a:r>
          </a:p>
        </p:txBody>
      </p:sp>
      <p:sp>
        <p:nvSpPr>
          <p:cNvPr id="15" name="Text Box 5"/>
          <p:cNvSpPr txBox="1">
            <a:spLocks noChangeArrowheads="1"/>
          </p:cNvSpPr>
          <p:nvPr/>
        </p:nvSpPr>
        <p:spPr bwMode="auto">
          <a:xfrm>
            <a:off x="900361" y="4293096"/>
            <a:ext cx="7272039" cy="646331"/>
          </a:xfrm>
          <a:prstGeom prst="rect">
            <a:avLst/>
          </a:prstGeom>
          <a:solidFill>
            <a:schemeClr val="bg1">
              <a:lumMod val="85000"/>
              <a:alpha val="90000"/>
            </a:schemeClr>
          </a:solidFill>
          <a:ln w="9525" algn="ctr">
            <a:noFill/>
            <a:miter lim="800000"/>
            <a:headEnd/>
            <a:tailEnd/>
          </a:ln>
        </p:spPr>
        <p:txBody>
          <a:bodyPr wrap="square">
            <a:spAutoFit/>
          </a:bodyPr>
          <a:lstStyle/>
          <a:p>
            <a:pPr marL="265113" indent="-265113" eaLnBrk="0" hangingPunct="0"/>
            <a:r>
              <a:rPr lang="es-ES_tradnl" dirty="0">
                <a:solidFill>
                  <a:srgbClr val="1E3B59"/>
                </a:solidFill>
                <a:latin typeface="Century Gothic" pitchFamily="34" charset="0"/>
                <a:cs typeface="Arial" pitchFamily="34" charset="0"/>
              </a:rPr>
              <a:t>2. </a:t>
            </a:r>
            <a:r>
              <a:rPr lang="es-BO" dirty="0">
                <a:solidFill>
                  <a:srgbClr val="1E3B59"/>
                </a:solidFill>
                <a:latin typeface="Century Gothic" pitchFamily="34" charset="0"/>
                <a:cs typeface="Arial" pitchFamily="34" charset="0"/>
              </a:rPr>
              <a:t>Selección y explicación de la herramienta UNFCCC para determinar la línea base para proyectos de energía.</a:t>
            </a:r>
            <a:endParaRPr lang="es-ES_tradnl" dirty="0">
              <a:solidFill>
                <a:srgbClr val="1E3B59"/>
              </a:solidFill>
              <a:latin typeface="Century Gothic" pitchFamily="34" charset="0"/>
              <a:cs typeface="Arial" pitchFamily="34" charset="0"/>
            </a:endParaRP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ES" sz="2000" dirty="0">
                <a:solidFill>
                  <a:srgbClr val="019F6C"/>
                </a:solidFill>
                <a:latin typeface="Century Gothic" pitchFamily="34" charset="0"/>
                <a:ea typeface="Calibri" pitchFamily="34" charset="0"/>
                <a:cs typeface="Times New Roman" pitchFamily="18" charset="0"/>
              </a:rPr>
              <a:t>Esquema de la ponencia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772816"/>
            <a:ext cx="7272039" cy="3077766"/>
          </a:xfrm>
          <a:prstGeom prst="rect">
            <a:avLst/>
          </a:prstGeom>
          <a:solidFill>
            <a:schemeClr val="bg1">
              <a:lumMod val="85000"/>
              <a:alpha val="90000"/>
            </a:schemeClr>
          </a:solidFill>
          <a:ln w="9525" algn="ctr">
            <a:noFill/>
            <a:miter lim="800000"/>
            <a:headEnd/>
            <a:tailEnd/>
          </a:ln>
        </p:spPr>
        <p:txBody>
          <a:bodyPr wrap="square">
            <a:spAutoFit/>
          </a:bodyPr>
          <a:lstStyle/>
          <a:p>
            <a:pPr algn="just"/>
            <a:r>
              <a:rPr lang="es-BO" dirty="0">
                <a:solidFill>
                  <a:srgbClr val="1E3B59"/>
                </a:solidFill>
                <a:latin typeface="Century Gothic" pitchFamily="34" charset="0"/>
                <a:cs typeface="Arial" pitchFamily="34" charset="0"/>
              </a:rPr>
              <a:t>“</a:t>
            </a:r>
            <a:r>
              <a:rPr lang="es-BO" sz="1600" b="1" i="1" dirty="0">
                <a:solidFill>
                  <a:srgbClr val="1E3B59"/>
                </a:solidFill>
                <a:latin typeface="Century Gothic" pitchFamily="34" charset="0"/>
                <a:cs typeface="Arial" pitchFamily="34" charset="0"/>
              </a:rPr>
              <a:t>el  estudio  de  línea  de  Base  (en  adelante, </a:t>
            </a:r>
            <a:r>
              <a:rPr lang="es-BO" sz="1600" b="1" i="1" dirty="0" err="1">
                <a:solidFill>
                  <a:srgbClr val="1E3B59"/>
                </a:solidFill>
                <a:latin typeface="Century Gothic" pitchFamily="34" charset="0"/>
                <a:cs typeface="Arial" pitchFamily="34" charset="0"/>
              </a:rPr>
              <a:t>elB</a:t>
            </a:r>
            <a:r>
              <a:rPr lang="es-BO" sz="1600" b="1" i="1" dirty="0">
                <a:solidFill>
                  <a:srgbClr val="1E3B59"/>
                </a:solidFill>
                <a:latin typeface="Century Gothic" pitchFamily="34" charset="0"/>
                <a:cs typeface="Arial" pitchFamily="34" charset="0"/>
              </a:rPr>
              <a:t>)  es  una  investigación  aplicada, realizada  con  la  finalidad  de  describir  la  situación  inicial  de  la  población  objetivo  de   un  proyecto,  así  como  del  contexto  pertinente,  a  los  efectos  de  que  esta  información pueda compararse con mediciones posteriores y de esta manera evaluar objetivamente la magnitud de los cambios logrados en virtud de la implementación de un proyecto. Por lo tanto, un </a:t>
            </a:r>
            <a:r>
              <a:rPr lang="es-BO" sz="1600" b="1" i="1" dirty="0" err="1">
                <a:solidFill>
                  <a:srgbClr val="1E3B59"/>
                </a:solidFill>
                <a:latin typeface="Century Gothic" pitchFamily="34" charset="0"/>
                <a:cs typeface="Arial" pitchFamily="34" charset="0"/>
              </a:rPr>
              <a:t>elB</a:t>
            </a:r>
            <a:r>
              <a:rPr lang="es-BO" sz="1600" b="1" i="1" dirty="0">
                <a:solidFill>
                  <a:srgbClr val="1E3B59"/>
                </a:solidFill>
                <a:latin typeface="Century Gothic" pitchFamily="34" charset="0"/>
                <a:cs typeface="Arial" pitchFamily="34" charset="0"/>
              </a:rPr>
              <a:t> constituye una forma de investigación dirigida a obtener los referentes básicos de </a:t>
            </a:r>
            <a:r>
              <a:rPr lang="es-BO" sz="1600" b="1" i="1" dirty="0" err="1">
                <a:solidFill>
                  <a:srgbClr val="1E3B59"/>
                </a:solidFill>
                <a:latin typeface="Century Gothic" pitchFamily="34" charset="0"/>
                <a:cs typeface="Arial" pitchFamily="34" charset="0"/>
              </a:rPr>
              <a:t>evaluabilidad</a:t>
            </a:r>
            <a:r>
              <a:rPr lang="es-BO" sz="1600" b="1" i="1" dirty="0">
                <a:solidFill>
                  <a:srgbClr val="1E3B59"/>
                </a:solidFill>
                <a:latin typeface="Century Gothic" pitchFamily="34" charset="0"/>
                <a:cs typeface="Arial" pitchFamily="34" charset="0"/>
              </a:rPr>
              <a:t> del proyecto y, al mismo tiempo, un instrumento esencial para mejorar los procesos de gestión del conocimiento y toma de decisiones en el ámbito de una institución de promoción del desarrollo y del país en su conjunto</a:t>
            </a:r>
            <a:r>
              <a:rPr lang="es-BO" sz="1600" dirty="0">
                <a:solidFill>
                  <a:srgbClr val="1E3B59"/>
                </a:solidFill>
                <a:latin typeface="Century Gothic" pitchFamily="34" charset="0"/>
                <a:cs typeface="Arial" pitchFamily="34" charset="0"/>
              </a:rPr>
              <a:t>”</a:t>
            </a: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Concepto de línea base y su aplicación.</a:t>
            </a:r>
          </a:p>
        </p:txBody>
      </p:sp>
      <p:sp>
        <p:nvSpPr>
          <p:cNvPr id="7" name="Text Box 5"/>
          <p:cNvSpPr txBox="1">
            <a:spLocks noChangeArrowheads="1"/>
          </p:cNvSpPr>
          <p:nvPr/>
        </p:nvSpPr>
        <p:spPr bwMode="auto">
          <a:xfrm>
            <a:off x="900361" y="5157192"/>
            <a:ext cx="7272039" cy="507831"/>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www.google.com.bo</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url?sa</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t&amp;rct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j&amp;q</a:t>
            </a:r>
            <a:r>
              <a:rPr lang="es-ES_tradnl" sz="900" dirty="0">
                <a:solidFill>
                  <a:srgbClr val="102568"/>
                </a:solidFill>
                <a:latin typeface="+mj-lt"/>
                <a:cs typeface="Arial" pitchFamily="34" charset="0"/>
              </a:rPr>
              <a:t>=&amp;</a:t>
            </a:r>
            <a:r>
              <a:rPr lang="es-ES_tradnl" sz="900" dirty="0" err="1">
                <a:solidFill>
                  <a:srgbClr val="102568"/>
                </a:solidFill>
                <a:latin typeface="+mj-lt"/>
                <a:cs typeface="Arial" pitchFamily="34" charset="0"/>
              </a:rPr>
              <a:t>esrc</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s&amp;source</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web&amp;cd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3&amp;cad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rja&amp;uact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8&amp;ved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2ahUKEwib5t2Cq_DeAhVDylMKHRg3B_8QFjACegQIBxAK&amp;url</a:t>
            </a:r>
            <a:r>
              <a:rPr lang="es-ES_tradnl" sz="900" dirty="0">
                <a:solidFill>
                  <a:srgbClr val="102568"/>
                </a:solidFill>
                <a:latin typeface="+mj-lt"/>
                <a:cs typeface="Arial" pitchFamily="34" charset="0"/>
              </a:rPr>
              <a:t>=http%3A%2F%2Frevistasinvestigacion.unmsm.edu.pe%2Findex.php%2Fecono%2Farticle%2FviewFile%2F8994%2F7822&amp;usg=</a:t>
            </a:r>
            <a:r>
              <a:rPr lang="es-ES_tradnl" sz="900" dirty="0" err="1">
                <a:solidFill>
                  <a:srgbClr val="102568"/>
                </a:solidFill>
                <a:latin typeface="+mj-lt"/>
                <a:cs typeface="Arial" pitchFamily="34" charset="0"/>
              </a:rPr>
              <a:t>AOvVaw1LCg0uB12YKSAPMFE8j8gu</a:t>
            </a:r>
            <a:r>
              <a:rPr lang="es-ES_tradnl" sz="900" dirty="0">
                <a:solidFill>
                  <a:srgbClr val="102568"/>
                </a:solidFill>
                <a:latin typeface="+mj-lt"/>
                <a:cs typeface="Arial" pitchFamily="34" charset="0"/>
              </a:rPr>
              <a:t> </a:t>
            </a:r>
          </a:p>
        </p:txBody>
      </p:sp>
    </p:spTree>
    <p:extLst>
      <p:ext uri="{BB962C8B-B14F-4D97-AF65-F5344CB8AC3E}">
        <p14:creationId xmlns:p14="http://schemas.microsoft.com/office/powerpoint/2010/main" val="2325027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007999"/>
            <a:ext cx="7272039" cy="3293209"/>
          </a:xfrm>
          <a:prstGeom prst="rect">
            <a:avLst/>
          </a:prstGeom>
          <a:solidFill>
            <a:schemeClr val="bg1">
              <a:lumMod val="85000"/>
              <a:alpha val="90000"/>
            </a:schemeClr>
          </a:solidFill>
          <a:ln w="9525" algn="ctr">
            <a:noFill/>
            <a:miter lim="800000"/>
            <a:headEnd/>
            <a:tailEnd/>
          </a:ln>
        </p:spPr>
        <p:txBody>
          <a:bodyPr wrap="square">
            <a:spAutoFit/>
          </a:bodyPr>
          <a:lstStyle/>
          <a:p>
            <a:pPr algn="just"/>
            <a:r>
              <a:rPr lang="es-BO" sz="1600" dirty="0">
                <a:solidFill>
                  <a:srgbClr val="1E3B59"/>
                </a:solidFill>
                <a:latin typeface="Century Gothic" pitchFamily="34" charset="0"/>
                <a:cs typeface="Arial" pitchFamily="34" charset="0"/>
              </a:rPr>
              <a:t>El Glosario de Términos del </a:t>
            </a:r>
            <a:r>
              <a:rPr lang="es-BO" sz="1600" dirty="0" err="1">
                <a:solidFill>
                  <a:srgbClr val="1E3B59"/>
                </a:solidFill>
                <a:latin typeface="Century Gothic" pitchFamily="34" charset="0"/>
                <a:cs typeface="Arial" pitchFamily="34" charset="0"/>
              </a:rPr>
              <a:t>UNFCCC</a:t>
            </a:r>
            <a:r>
              <a:rPr lang="es-BO" sz="1600" dirty="0">
                <a:solidFill>
                  <a:srgbClr val="1E3B59"/>
                </a:solidFill>
                <a:latin typeface="Century Gothic" pitchFamily="34" charset="0"/>
                <a:cs typeface="Arial" pitchFamily="34" charset="0"/>
              </a:rPr>
              <a:t> define lo siguiente:</a:t>
            </a:r>
          </a:p>
          <a:p>
            <a:pPr algn="just"/>
            <a:endParaRPr lang="es-BO" sz="1600" dirty="0">
              <a:solidFill>
                <a:srgbClr val="1E3B59"/>
              </a:solidFill>
              <a:latin typeface="Century Gothic" pitchFamily="34" charset="0"/>
              <a:cs typeface="Arial" pitchFamily="34" charset="0"/>
            </a:endParaRPr>
          </a:p>
          <a:p>
            <a:pPr marL="742950" lvl="1" indent="-285750" algn="just">
              <a:buFont typeface="Wingdings" panose="05000000000000000000" pitchFamily="2" charset="2"/>
              <a:buChar char="Ø"/>
            </a:pPr>
            <a:r>
              <a:rPr lang="es-ES" sz="1600" dirty="0"/>
              <a:t>Escenario de Línea de Base:</a:t>
            </a:r>
          </a:p>
          <a:p>
            <a:pPr lvl="2" algn="just"/>
            <a:r>
              <a:rPr lang="es-BO" sz="1600" i="1" dirty="0">
                <a:solidFill>
                  <a:srgbClr val="1E3B59"/>
                </a:solidFill>
                <a:latin typeface="Century Gothic" pitchFamily="34" charset="0"/>
                <a:cs typeface="Arial" pitchFamily="34" charset="0"/>
              </a:rPr>
              <a:t>El escenario de Línea Base para la actividad de proyecto será aquel que razonablemente representa las emisiones antropogénicas por fuentes de GEI que se producirían en ausencia de la actividad de proyecto</a:t>
            </a:r>
            <a:r>
              <a:rPr lang="en-US" sz="1600" i="1" dirty="0">
                <a:solidFill>
                  <a:srgbClr val="1E3B59"/>
                </a:solidFill>
                <a:latin typeface="Century Gothic" pitchFamily="34" charset="0"/>
                <a:cs typeface="Arial" pitchFamily="34" charset="0"/>
              </a:rPr>
              <a:t>.</a:t>
            </a:r>
            <a:endParaRPr lang="es-BO" sz="1600" dirty="0">
              <a:solidFill>
                <a:srgbClr val="1E3B59"/>
              </a:solidFill>
              <a:latin typeface="Century Gothic" pitchFamily="34" charset="0"/>
              <a:cs typeface="Arial" pitchFamily="34" charset="0"/>
            </a:endParaRPr>
          </a:p>
          <a:p>
            <a:pPr marL="742950" lvl="1" indent="-285750" algn="just">
              <a:buFont typeface="Wingdings" panose="05000000000000000000" pitchFamily="2" charset="2"/>
              <a:buChar char="Ø"/>
            </a:pPr>
            <a:endParaRPr lang="es-BO" sz="1600" dirty="0">
              <a:solidFill>
                <a:srgbClr val="1E3B59"/>
              </a:solidFill>
              <a:latin typeface="Century Gothic" pitchFamily="34" charset="0"/>
              <a:cs typeface="Arial" pitchFamily="34" charset="0"/>
            </a:endParaRPr>
          </a:p>
          <a:p>
            <a:pPr marL="742950" lvl="1" indent="-285750" algn="just">
              <a:buFont typeface="Wingdings" panose="05000000000000000000" pitchFamily="2" charset="2"/>
              <a:buChar char="Ø"/>
            </a:pPr>
            <a:r>
              <a:rPr lang="es-ES" sz="1600" dirty="0"/>
              <a:t>Emisiones de Línea de Base:</a:t>
            </a:r>
          </a:p>
          <a:p>
            <a:pPr lvl="2" algn="just"/>
            <a:r>
              <a:rPr lang="es-BO" sz="1600" dirty="0">
                <a:solidFill>
                  <a:srgbClr val="1E3B59"/>
                </a:solidFill>
                <a:latin typeface="Century Gothic" pitchFamily="34" charset="0"/>
                <a:cs typeface="Arial" pitchFamily="34" charset="0"/>
              </a:rPr>
              <a:t>Las emisiones de GEI que se producirían en el escenario de Línea de Base.</a:t>
            </a:r>
          </a:p>
          <a:p>
            <a:pPr algn="just"/>
            <a:endParaRPr lang="es-BO" sz="1600" dirty="0">
              <a:solidFill>
                <a:srgbClr val="1E3B59"/>
              </a:solidFill>
              <a:latin typeface="Century Gothic" pitchFamily="34" charset="0"/>
              <a:cs typeface="Arial" pitchFamily="34" charset="0"/>
            </a:endParaRPr>
          </a:p>
          <a:p>
            <a:pPr algn="just"/>
            <a:r>
              <a:rPr lang="es-BO" sz="1600" dirty="0">
                <a:solidFill>
                  <a:srgbClr val="1E3B59"/>
                </a:solidFill>
                <a:latin typeface="Century Gothic" pitchFamily="34" charset="0"/>
                <a:cs typeface="Arial" pitchFamily="34" charset="0"/>
              </a:rPr>
              <a:t>  </a:t>
            </a: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Concepto de línea base y su aplicación.</a:t>
            </a:r>
          </a:p>
        </p:txBody>
      </p:sp>
      <p:sp>
        <p:nvSpPr>
          <p:cNvPr id="7" name="Text Box 5"/>
          <p:cNvSpPr txBox="1">
            <a:spLocks noChangeArrowheads="1"/>
          </p:cNvSpPr>
          <p:nvPr/>
        </p:nvSpPr>
        <p:spPr bwMode="auto">
          <a:xfrm>
            <a:off x="900361" y="571844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/Reference/</a:t>
            </a:r>
            <a:r>
              <a:rPr lang="es-ES_tradnl" sz="900" dirty="0" err="1">
                <a:solidFill>
                  <a:srgbClr val="102568"/>
                </a:solidFill>
                <a:latin typeface="+mj-lt"/>
                <a:cs typeface="Arial" pitchFamily="34" charset="0"/>
              </a:rPr>
              <a:t>Guidclarif</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glos_CDM.pdf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2959551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683568" y="2007999"/>
            <a:ext cx="7632847" cy="3247043"/>
          </a:xfrm>
          <a:prstGeom prst="rect">
            <a:avLst/>
          </a:prstGeom>
          <a:solidFill>
            <a:schemeClr val="bg1">
              <a:lumMod val="85000"/>
              <a:alpha val="90000"/>
            </a:schemeClr>
          </a:solidFill>
          <a:ln w="9525" algn="ctr">
            <a:noFill/>
            <a:miter lim="800000"/>
            <a:headEnd/>
            <a:tailEnd/>
          </a:ln>
        </p:spPr>
        <p:txBody>
          <a:bodyPr wrap="square">
            <a:spAutoFit/>
          </a:bodyPr>
          <a:lstStyle/>
          <a:p>
            <a:pPr algn="just"/>
            <a:r>
              <a:rPr lang="es-BO" sz="1600" b="1" dirty="0">
                <a:solidFill>
                  <a:srgbClr val="1E3B59"/>
                </a:solidFill>
                <a:latin typeface="Century Gothic" pitchFamily="34" charset="0"/>
                <a:cs typeface="Arial" pitchFamily="34" charset="0"/>
              </a:rPr>
              <a:t>Metodología para la línea de base y adicionalidad</a:t>
            </a:r>
            <a:r>
              <a:rPr lang="es-BO" sz="1600" dirty="0">
                <a:solidFill>
                  <a:srgbClr val="1E3B59"/>
                </a:solidFill>
                <a:latin typeface="Century Gothic" pitchFamily="34" charset="0"/>
                <a:cs typeface="Arial" pitchFamily="34" charset="0"/>
              </a:rPr>
              <a:t>  </a:t>
            </a:r>
          </a:p>
          <a:p>
            <a:pPr algn="just"/>
            <a:endParaRPr lang="es-BO" sz="1600" dirty="0">
              <a:solidFill>
                <a:srgbClr val="1E3B59"/>
              </a:solidFill>
              <a:latin typeface="Century Gothic" pitchFamily="34" charset="0"/>
              <a:cs typeface="Arial" pitchFamily="34" charset="0"/>
            </a:endParaRPr>
          </a:p>
          <a:p>
            <a:pPr algn="just"/>
            <a:r>
              <a:rPr lang="es-BO" sz="1600" dirty="0">
                <a:solidFill>
                  <a:srgbClr val="1E3B59"/>
                </a:solidFill>
                <a:latin typeface="Century Gothic" pitchFamily="34" charset="0"/>
                <a:cs typeface="Arial" pitchFamily="34" charset="0"/>
              </a:rPr>
              <a:t>Para cada tipo/modalidad de proyecto hay diferentes metodologías aprobadas. Éstas tienen diferentes siglas y son numeradas. </a:t>
            </a:r>
          </a:p>
          <a:p>
            <a:pPr algn="just"/>
            <a:r>
              <a:rPr lang="es-BO" sz="1600" dirty="0">
                <a:solidFill>
                  <a:srgbClr val="1E3B59"/>
                </a:solidFill>
                <a:latin typeface="Century Gothic" pitchFamily="34" charset="0"/>
                <a:cs typeface="Arial" pitchFamily="34" charset="0"/>
              </a:rPr>
              <a:t>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AM 	    Metodología aprobada para proyectos de gran escala</a:t>
            </a:r>
          </a:p>
          <a:p>
            <a:pPr marL="285750" indent="-285750" algn="just">
              <a:spcAft>
                <a:spcPts val="600"/>
              </a:spcAft>
              <a:buFont typeface="Wingdings" panose="05000000000000000000" pitchFamily="2" charset="2"/>
              <a:buChar char="Ø"/>
            </a:pPr>
            <a:r>
              <a:rPr lang="es-BO" sz="1400" dirty="0" err="1">
                <a:solidFill>
                  <a:srgbClr val="1E3B59"/>
                </a:solidFill>
                <a:latin typeface="Century Gothic" pitchFamily="34" charset="0"/>
                <a:cs typeface="Arial" pitchFamily="34" charset="0"/>
              </a:rPr>
              <a:t>ACM</a:t>
            </a:r>
            <a:r>
              <a:rPr lang="es-BO" sz="1400" dirty="0">
                <a:solidFill>
                  <a:srgbClr val="1E3B59"/>
                </a:solidFill>
                <a:latin typeface="Century Gothic" pitchFamily="34" charset="0"/>
                <a:cs typeface="Arial" pitchFamily="34" charset="0"/>
              </a:rPr>
              <a:t>  	    Metodología consolidada para  proyectos de gran escala</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AM-S	    Metodología aprobada para  proyectos de pequeña escala</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AR-AM     Metodología aprobada para proyectos forestales de gran escala.</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AR-</a:t>
            </a:r>
            <a:r>
              <a:rPr lang="es-BO" sz="1400" dirty="0" err="1">
                <a:solidFill>
                  <a:srgbClr val="1E3B59"/>
                </a:solidFill>
                <a:latin typeface="Century Gothic" pitchFamily="34" charset="0"/>
                <a:cs typeface="Arial" pitchFamily="34" charset="0"/>
              </a:rPr>
              <a:t>ACM</a:t>
            </a:r>
            <a:r>
              <a:rPr lang="es-BO" sz="1400" dirty="0">
                <a:solidFill>
                  <a:srgbClr val="1E3B59"/>
                </a:solidFill>
                <a:latin typeface="Century Gothic" pitchFamily="34" charset="0"/>
                <a:cs typeface="Arial" pitchFamily="34" charset="0"/>
              </a:rPr>
              <a:t>   Metodología consolidada para proyectos forestales de gran escala. </a:t>
            </a:r>
          </a:p>
          <a:p>
            <a:pPr marL="285750" indent="-285750" algn="just">
              <a:buFont typeface="Wingdings" panose="05000000000000000000" pitchFamily="2" charset="2"/>
              <a:buChar char="Ø"/>
            </a:pPr>
            <a:r>
              <a:rPr lang="es-BO" sz="1400" dirty="0">
                <a:solidFill>
                  <a:srgbClr val="1E3B59"/>
                </a:solidFill>
                <a:latin typeface="Century Gothic" pitchFamily="34" charset="0"/>
                <a:cs typeface="Arial" pitchFamily="34" charset="0"/>
              </a:rPr>
              <a:t>AR-</a:t>
            </a:r>
            <a:r>
              <a:rPr lang="es-BO" sz="1400" dirty="0" err="1">
                <a:solidFill>
                  <a:srgbClr val="1E3B59"/>
                </a:solidFill>
                <a:latin typeface="Century Gothic" pitchFamily="34" charset="0"/>
                <a:cs typeface="Arial" pitchFamily="34" charset="0"/>
              </a:rPr>
              <a:t>AMS</a:t>
            </a:r>
            <a:r>
              <a:rPr lang="es-BO" sz="1400" dirty="0">
                <a:solidFill>
                  <a:srgbClr val="1E3B59"/>
                </a:solidFill>
                <a:latin typeface="Century Gothic" pitchFamily="34" charset="0"/>
                <a:cs typeface="Arial" pitchFamily="34" charset="0"/>
              </a:rPr>
              <a:t>   Metodología aprobada para proyectos forestales de pequeña escala.</a:t>
            </a:r>
          </a:p>
          <a:p>
            <a:pPr algn="just"/>
            <a:r>
              <a:rPr lang="es-BO" sz="1600" dirty="0">
                <a:solidFill>
                  <a:srgbClr val="1E3B59"/>
                </a:solidFill>
                <a:latin typeface="Century Gothic" pitchFamily="34" charset="0"/>
                <a:cs typeface="Arial" pitchFamily="34" charset="0"/>
              </a:rPr>
              <a:t>  </a:t>
            </a: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Concepto de línea base y su aplicación.</a:t>
            </a:r>
          </a:p>
        </p:txBody>
      </p:sp>
    </p:spTree>
    <p:extLst>
      <p:ext uri="{BB962C8B-B14F-4D97-AF65-F5344CB8AC3E}">
        <p14:creationId xmlns:p14="http://schemas.microsoft.com/office/powerpoint/2010/main" val="2164206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683568" y="1628800"/>
            <a:ext cx="7632847" cy="4970591"/>
          </a:xfrm>
          <a:prstGeom prst="rect">
            <a:avLst/>
          </a:prstGeom>
          <a:solidFill>
            <a:schemeClr val="bg1">
              <a:lumMod val="85000"/>
              <a:alpha val="90000"/>
            </a:schemeClr>
          </a:solidFill>
          <a:ln w="9525" algn="ctr">
            <a:noFill/>
            <a:miter lim="800000"/>
            <a:headEnd/>
            <a:tailEnd/>
          </a:ln>
        </p:spPr>
        <p:txBody>
          <a:bodyPr wrap="square">
            <a:spAutoFit/>
          </a:bodyPr>
          <a:lstStyle/>
          <a:p>
            <a:pPr algn="just"/>
            <a:r>
              <a:rPr lang="es-BO" sz="1600" b="1" dirty="0">
                <a:solidFill>
                  <a:srgbClr val="1E3B59"/>
                </a:solidFill>
                <a:latin typeface="Century Gothic" pitchFamily="34" charset="0"/>
                <a:cs typeface="Arial" pitchFamily="34" charset="0"/>
              </a:rPr>
              <a:t>Estudio de línea de base: </a:t>
            </a:r>
          </a:p>
          <a:p>
            <a:pPr algn="just">
              <a:spcAft>
                <a:spcPts val="600"/>
              </a:spcAft>
            </a:pPr>
            <a:r>
              <a:rPr lang="es-BO" sz="1400" dirty="0">
                <a:solidFill>
                  <a:srgbClr val="1E3B59"/>
                </a:solidFill>
                <a:latin typeface="Century Gothic" pitchFamily="34" charset="0"/>
                <a:cs typeface="Arial" pitchFamily="34" charset="0"/>
              </a:rPr>
              <a:t>El estudio de Línea de Base consiste en la descripción de las características del proyecto, la definición de los límites del proyecto,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una línea de base de emisiones (calculo del escenario Business as Usual), una evaluación de las emisiones del proyecto, el análisis de fugas y el cálculo de emisiones reducidas.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Para la calculación de las reducciones de emisiones de un proyecto de Reducción de Emisiones se construye un escenario de emisiones, en el que se estima las emisiones que se hubieran dado sin el proyecto.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Este escenario se llama escenario de referencia y sus emisiones línea de base. El escenario de referencia también se define como el escenario “Business as Usual”. Este escenario se compara con el  escenario de proyecto. Las emisiones del escenario de proyecto se llaman emisiones del proyecto.</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Es decir con el estudio de línea de base se deberá proporcionar la  información sobre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las emisiones sin el proyecto y con el proyecto, para que de esta manera, se pueda calcular la reducción de emisiones.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La reducción de las emisiones se desprende de la diferencia entre las emisiones del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proyecto y la línea de base, considerando también las fugas  </a:t>
            </a: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Concepto de línea base y su aplicación.</a:t>
            </a:r>
          </a:p>
        </p:txBody>
      </p:sp>
    </p:spTree>
    <p:extLst>
      <p:ext uri="{BB962C8B-B14F-4D97-AF65-F5344CB8AC3E}">
        <p14:creationId xmlns:p14="http://schemas.microsoft.com/office/powerpoint/2010/main" val="1870598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683568" y="1628800"/>
            <a:ext cx="7632847" cy="4970591"/>
          </a:xfrm>
          <a:prstGeom prst="rect">
            <a:avLst/>
          </a:prstGeom>
          <a:solidFill>
            <a:schemeClr val="bg1">
              <a:lumMod val="85000"/>
              <a:alpha val="90000"/>
            </a:schemeClr>
          </a:solidFill>
          <a:ln w="9525" algn="ctr">
            <a:noFill/>
            <a:miter lim="800000"/>
            <a:headEnd/>
            <a:tailEnd/>
          </a:ln>
        </p:spPr>
        <p:txBody>
          <a:bodyPr wrap="square">
            <a:spAutoFit/>
          </a:bodyPr>
          <a:lstStyle/>
          <a:p>
            <a:pPr algn="just"/>
            <a:r>
              <a:rPr lang="es-BO" sz="1600" b="1" dirty="0">
                <a:solidFill>
                  <a:srgbClr val="1E3B59"/>
                </a:solidFill>
                <a:latin typeface="Century Gothic" pitchFamily="34" charset="0"/>
                <a:cs typeface="Arial" pitchFamily="34" charset="0"/>
              </a:rPr>
              <a:t>Estudio de línea de base: </a:t>
            </a:r>
          </a:p>
          <a:p>
            <a:pPr algn="just">
              <a:spcAft>
                <a:spcPts val="600"/>
              </a:spcAft>
            </a:pPr>
            <a:r>
              <a:rPr lang="es-BO" sz="1400" dirty="0">
                <a:solidFill>
                  <a:srgbClr val="1E3B59"/>
                </a:solidFill>
                <a:latin typeface="Century Gothic" pitchFamily="34" charset="0"/>
                <a:cs typeface="Arial" pitchFamily="34" charset="0"/>
              </a:rPr>
              <a:t>El estudio de Línea de Base consiste en la descripción de las características del proyecto, la definición de los límites del proyecto,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una línea de base de emisiones (calculo del escenario Business as Usual), una evaluación de las emisiones del proyecto, el análisis de fugas y el cálculo de emisiones reducidas.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Para la calculación de las reducciones de emisiones de un proyecto de Reducción de Emisiones se construye un escenario de emisiones, en el que se estima las emisiones que se hubieran dado sin el proyecto.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Este escenario se llama escenario de referencia y sus emisiones línea de base. El escenario de referencia también se define como el escenario “Business as Usual”. Este escenario se compara con el  escenario de proyecto. Las emisiones del escenario de proyecto se llaman emisiones del proyecto.</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Es decir con el estudio de línea de base se deberá proporcionar la  información sobre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las emisiones sin el proyecto y con el proyecto, para que de esta manera, se pueda calcular la reducción de emisiones.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La reducción de las emisiones se desprende de la diferencia entre las emisiones del </a:t>
            </a:r>
          </a:p>
          <a:p>
            <a:pPr marL="285750" indent="-285750" algn="just">
              <a:spcAft>
                <a:spcPts val="600"/>
              </a:spcAft>
              <a:buFont typeface="Wingdings" panose="05000000000000000000" pitchFamily="2" charset="2"/>
              <a:buChar char="Ø"/>
            </a:pPr>
            <a:r>
              <a:rPr lang="es-BO" sz="1400" dirty="0">
                <a:solidFill>
                  <a:srgbClr val="1E3B59"/>
                </a:solidFill>
                <a:latin typeface="Century Gothic" pitchFamily="34" charset="0"/>
                <a:cs typeface="Arial" pitchFamily="34" charset="0"/>
              </a:rPr>
              <a:t>proyecto y la línea de base, considerando también las fugas  </a:t>
            </a: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Concepto de línea base y su aplicación.</a:t>
            </a:r>
          </a:p>
        </p:txBody>
      </p:sp>
    </p:spTree>
    <p:extLst>
      <p:ext uri="{BB962C8B-B14F-4D97-AF65-F5344CB8AC3E}">
        <p14:creationId xmlns:p14="http://schemas.microsoft.com/office/powerpoint/2010/main" val="212150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007999"/>
            <a:ext cx="7272039" cy="584775"/>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600" b="1" dirty="0">
                <a:solidFill>
                  <a:srgbClr val="1E3B59"/>
                </a:solidFill>
                <a:latin typeface="Century Gothic" pitchFamily="34" charset="0"/>
                <a:cs typeface="Arial" pitchFamily="34" charset="0"/>
              </a:rPr>
              <a:t>La Herramienta Metodológica de la </a:t>
            </a:r>
            <a:r>
              <a:rPr lang="es-BO" sz="1600" b="1" dirty="0" err="1">
                <a:solidFill>
                  <a:srgbClr val="1E3B59"/>
                </a:solidFill>
                <a:latin typeface="Century Gothic" pitchFamily="34" charset="0"/>
                <a:cs typeface="Arial" pitchFamily="34" charset="0"/>
              </a:rPr>
              <a:t>UNFCCC</a:t>
            </a:r>
            <a:r>
              <a:rPr lang="es-BO" sz="1600" b="1" dirty="0">
                <a:solidFill>
                  <a:srgbClr val="1E3B59"/>
                </a:solidFill>
                <a:latin typeface="Century Gothic" pitchFamily="34" charset="0"/>
                <a:cs typeface="Arial" pitchFamily="34" charset="0"/>
              </a:rPr>
              <a:t> para el cálculo de la Línea de Base es: </a:t>
            </a:r>
          </a:p>
        </p:txBody>
      </p:sp>
      <p:sp>
        <p:nvSpPr>
          <p:cNvPr id="19" name="Rectangle 6"/>
          <p:cNvSpPr>
            <a:spLocks noChangeArrowheads="1"/>
          </p:cNvSpPr>
          <p:nvPr/>
        </p:nvSpPr>
        <p:spPr bwMode="auto">
          <a:xfrm>
            <a:off x="2627784" y="744960"/>
            <a:ext cx="5544616"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Selección y explicación de la herramienta UNFCCC para determinar la línea base para proyectos de energía..</a:t>
            </a:r>
          </a:p>
        </p:txBody>
      </p:sp>
      <p:sp>
        <p:nvSpPr>
          <p:cNvPr id="7" name="Text Box 5"/>
          <p:cNvSpPr txBox="1">
            <a:spLocks noChangeArrowheads="1"/>
          </p:cNvSpPr>
          <p:nvPr/>
        </p:nvSpPr>
        <p:spPr bwMode="auto">
          <a:xfrm>
            <a:off x="900361" y="600648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-05-</a:t>
            </a:r>
            <a:r>
              <a:rPr lang="es-ES_tradnl" sz="900" dirty="0" err="1">
                <a:solidFill>
                  <a:srgbClr val="102568"/>
                </a:solidFill>
                <a:latin typeface="+mj-lt"/>
                <a:cs typeface="Arial" pitchFamily="34" charset="0"/>
              </a:rPr>
              <a:t>v3.0.pdf</a:t>
            </a:r>
            <a:endParaRPr lang="es-ES_tradnl" sz="900" dirty="0">
              <a:solidFill>
                <a:srgbClr val="102568"/>
              </a:solidFill>
              <a:latin typeface="+mj-lt"/>
              <a:cs typeface="Arial"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4271" y="2795979"/>
            <a:ext cx="3371705" cy="2865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8335" y="2751982"/>
            <a:ext cx="3170049" cy="2837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0877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4339650"/>
          </a:xfrm>
          <a:prstGeom prst="rect">
            <a:avLst/>
          </a:prstGeom>
          <a:solidFill>
            <a:schemeClr val="bg1">
              <a:lumMod val="85000"/>
              <a:alpha val="90000"/>
            </a:schemeClr>
          </a:solidFill>
          <a:ln w="9525" algn="ctr">
            <a:noFill/>
            <a:miter lim="800000"/>
            <a:headEnd/>
            <a:tailEnd/>
          </a:ln>
        </p:spPr>
        <p:txBody>
          <a:bodyPr wrap="square">
            <a:spAutoFit/>
          </a:bodyPr>
          <a:lstStyle/>
          <a:p>
            <a:pPr marL="285750" indent="-285750" algn="just">
              <a:spcAft>
                <a:spcPts val="600"/>
              </a:spcAft>
              <a:buFont typeface="Wingdings" panose="05000000000000000000" pitchFamily="2" charset="2"/>
              <a:buChar char="ü"/>
            </a:pPr>
            <a:r>
              <a:rPr lang="es-ES" sz="1400" b="1" dirty="0"/>
              <a:t>Esta herramienta proporciona procedimientos para estimar la línea de base, el proyecto y/o las emisiones de fugas asociadas con el consumo de electricidad, y procedimientos para monitorear la cantidad de electricidad generada por la planta de energía del proyecto.</a:t>
            </a:r>
          </a:p>
          <a:p>
            <a:pPr marL="285750" indent="-285750" algn="just">
              <a:buFont typeface="Wingdings" panose="05000000000000000000" pitchFamily="2" charset="2"/>
              <a:buChar char="ü"/>
            </a:pPr>
            <a:r>
              <a:rPr lang="es-ES" sz="1400" b="1" dirty="0"/>
              <a:t>Dependiendo de su alcance específico, las metodologías que se refieren a esta herramienta deberían:</a:t>
            </a:r>
          </a:p>
          <a:p>
            <a:pPr marL="800100" lvl="1" indent="-342900" algn="just">
              <a:buFont typeface="+mj-lt"/>
              <a:buAutoNum type="alphaLcParenR"/>
            </a:pPr>
            <a:r>
              <a:rPr lang="es-BO" sz="1400" b="1" dirty="0">
                <a:solidFill>
                  <a:srgbClr val="1E3B59"/>
                </a:solidFill>
                <a:cs typeface="Arial" pitchFamily="34" charset="0"/>
              </a:rPr>
              <a:t>Especificar claramente qué fuentes de consumo de electricidad de proyecto, línea de base y fugas deben calcularse con esta herramienta;</a:t>
            </a:r>
          </a:p>
          <a:p>
            <a:pPr marL="800100" lvl="1" indent="-342900" algn="just">
              <a:buFont typeface="+mj-lt"/>
              <a:buAutoNum type="alphaLcParenR"/>
            </a:pPr>
            <a:r>
              <a:rPr lang="es-BO" sz="1400" b="1" dirty="0">
                <a:solidFill>
                  <a:srgbClr val="1E3B59"/>
                </a:solidFill>
                <a:cs typeface="Arial" pitchFamily="34" charset="0"/>
              </a:rPr>
              <a:t>Proporcionar los procedimientos para determinar el escenario de referencia más probable para cada fuente de consumo de electricidad de referencia;</a:t>
            </a:r>
          </a:p>
          <a:p>
            <a:pPr marL="800100" lvl="1" indent="-342900" algn="just">
              <a:buFont typeface="+mj-lt"/>
              <a:buAutoNum type="alphaLcParenR"/>
            </a:pPr>
            <a:r>
              <a:rPr lang="es-BO" sz="1400" b="1" dirty="0">
                <a:solidFill>
                  <a:srgbClr val="1E3B59"/>
                </a:solidFill>
                <a:cs typeface="Arial" pitchFamily="34" charset="0"/>
              </a:rPr>
              <a:t>Proporcionar los procedimientos para determinar el escenario de referencia más probable para la electricidad generada y suministrada por la planta de energía del proyecto a la red o los consumidores; y</a:t>
            </a:r>
          </a:p>
          <a:p>
            <a:pPr marL="800100" lvl="1" indent="-342900" algn="just">
              <a:spcAft>
                <a:spcPts val="600"/>
              </a:spcAft>
              <a:buFont typeface="+mj-lt"/>
              <a:buAutoNum type="alphaLcParenR"/>
            </a:pPr>
            <a:r>
              <a:rPr lang="es-BO" sz="1400" b="1" dirty="0">
                <a:solidFill>
                  <a:srgbClr val="0070C0"/>
                </a:solidFill>
                <a:cs typeface="Arial" pitchFamily="34" charset="0"/>
              </a:rPr>
              <a:t>Proporcionar los procedimientos para determinar los factores de emisión de </a:t>
            </a:r>
            <a:r>
              <a:rPr lang="es-BO" sz="1400" b="1" dirty="0" err="1">
                <a:solidFill>
                  <a:srgbClr val="0070C0"/>
                </a:solidFill>
                <a:cs typeface="Arial" pitchFamily="34" charset="0"/>
              </a:rPr>
              <a:t>CO2</a:t>
            </a:r>
            <a:r>
              <a:rPr lang="es-BO" sz="1400" b="1" dirty="0">
                <a:solidFill>
                  <a:srgbClr val="0070C0"/>
                </a:solidFill>
                <a:cs typeface="Arial" pitchFamily="34" charset="0"/>
              </a:rPr>
              <a:t> de referencia para la electricidad generada y suministrada por la planta de energía del proyecto (</a:t>
            </a:r>
            <a:r>
              <a:rPr lang="es-BO" sz="1400" b="1" dirty="0" err="1">
                <a:solidFill>
                  <a:srgbClr val="0070C0"/>
                </a:solidFill>
                <a:cs typeface="Arial" pitchFamily="34" charset="0"/>
              </a:rPr>
              <a:t>EF</a:t>
            </a:r>
            <a:r>
              <a:rPr lang="es-BO" sz="1100" b="1" dirty="0" err="1">
                <a:solidFill>
                  <a:srgbClr val="0070C0"/>
                </a:solidFill>
                <a:cs typeface="Arial" pitchFamily="34" charset="0"/>
              </a:rPr>
              <a:t>BL,grid,CO2,y</a:t>
            </a:r>
            <a:r>
              <a:rPr lang="es-BO" sz="1400" b="1" dirty="0">
                <a:solidFill>
                  <a:srgbClr val="0070C0"/>
                </a:solidFill>
                <a:cs typeface="Arial" pitchFamily="34" charset="0"/>
              </a:rPr>
              <a:t> y </a:t>
            </a:r>
            <a:r>
              <a:rPr lang="es-BO" sz="1400" b="1" dirty="0" err="1">
                <a:solidFill>
                  <a:srgbClr val="0070C0"/>
                </a:solidFill>
                <a:cs typeface="Arial" pitchFamily="34" charset="0"/>
              </a:rPr>
              <a:t>EF</a:t>
            </a:r>
            <a:r>
              <a:rPr lang="es-BO" sz="1100" b="1" dirty="0" err="1">
                <a:solidFill>
                  <a:srgbClr val="0070C0"/>
                </a:solidFill>
                <a:cs typeface="Arial" pitchFamily="34" charset="0"/>
              </a:rPr>
              <a:t>BL,facility,CO2,i,y</a:t>
            </a:r>
            <a:r>
              <a:rPr lang="es-BO" sz="1400" b="1" dirty="0">
                <a:solidFill>
                  <a:srgbClr val="0070C0"/>
                </a:solidFill>
                <a:cs typeface="Arial" pitchFamily="34" charset="0"/>
              </a:rPr>
              <a:t>)</a:t>
            </a:r>
          </a:p>
          <a:p>
            <a:pPr marL="285750" indent="-285750" algn="just">
              <a:buFont typeface="Wingdings" panose="05000000000000000000" pitchFamily="2" charset="2"/>
              <a:buChar char="ü"/>
            </a:pPr>
            <a:r>
              <a:rPr lang="es-BO" sz="1400" b="1" dirty="0">
                <a:solidFill>
                  <a:srgbClr val="1E3B59"/>
                </a:solidFill>
                <a:cs typeface="Arial" pitchFamily="34" charset="0"/>
              </a:rPr>
              <a:t>Esta herramienta hace referencia a los siguientes documentos:</a:t>
            </a:r>
          </a:p>
          <a:p>
            <a:pPr marL="800100" lvl="1" indent="-342900" algn="just">
              <a:buFont typeface="+mj-lt"/>
              <a:buAutoNum type="alphaLcParenR"/>
            </a:pPr>
            <a:r>
              <a:rPr lang="es-BO" sz="1400" b="1" dirty="0">
                <a:solidFill>
                  <a:srgbClr val="0070C0"/>
                </a:solidFill>
                <a:cs typeface="Arial" pitchFamily="34" charset="0"/>
              </a:rPr>
              <a:t>“Herramienta para calcular el factor de emisión de un sistema eléctrico”.</a:t>
            </a:r>
          </a:p>
          <a:p>
            <a:pPr marL="800100" lvl="1" indent="-342900" algn="just">
              <a:buFont typeface="+mj-lt"/>
              <a:buAutoNum type="alphaLcParenR"/>
            </a:pPr>
            <a:r>
              <a:rPr lang="es-BO" sz="1400" b="1" dirty="0">
                <a:solidFill>
                  <a:srgbClr val="1E3B59"/>
                </a:solidFill>
                <a:cs typeface="Arial" pitchFamily="34" charset="0"/>
              </a:rPr>
              <a:t>“Herramienta para calcular las emisiones de </a:t>
            </a:r>
            <a:r>
              <a:rPr lang="es-BO" sz="1400" b="1" dirty="0" err="1">
                <a:solidFill>
                  <a:srgbClr val="1E3B59"/>
                </a:solidFill>
                <a:cs typeface="Arial" pitchFamily="34" charset="0"/>
              </a:rPr>
              <a:t>CO2</a:t>
            </a:r>
            <a:r>
              <a:rPr lang="es-BO" sz="1400" b="1" dirty="0">
                <a:solidFill>
                  <a:srgbClr val="1E3B59"/>
                </a:solidFill>
                <a:cs typeface="Arial" pitchFamily="34" charset="0"/>
              </a:rPr>
              <a:t> del proyecto o las fugas de la combustión de combustibles fósiles”</a:t>
            </a:r>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05</a:t>
            </a:r>
          </a:p>
        </p:txBody>
      </p:sp>
      <p:sp>
        <p:nvSpPr>
          <p:cNvPr id="7" name="Text Box 5"/>
          <p:cNvSpPr txBox="1">
            <a:spLocks noChangeArrowheads="1"/>
          </p:cNvSpPr>
          <p:nvPr/>
        </p:nvSpPr>
        <p:spPr bwMode="auto">
          <a:xfrm>
            <a:off x="900361" y="63665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-05-</a:t>
            </a:r>
            <a:r>
              <a:rPr lang="es-ES_tradnl" sz="900" dirty="0" err="1">
                <a:solidFill>
                  <a:srgbClr val="102568"/>
                </a:solidFill>
                <a:latin typeface="+mj-lt"/>
                <a:cs typeface="Arial" pitchFamily="34" charset="0"/>
              </a:rPr>
              <a:t>v3.0.pdf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2772716173"/>
      </p:ext>
    </p:extLst>
  </p:cSld>
  <p:clrMapOvr>
    <a:masterClrMapping/>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FCO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trón indice FCO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2095</TotalTime>
  <Words>1722</Words>
  <Application>Microsoft Office PowerPoint</Application>
  <PresentationFormat>Presentación en pantalla (4:3)</PresentationFormat>
  <Paragraphs>121</Paragraphs>
  <Slides>13</Slides>
  <Notes>2</Notes>
  <HiddenSlides>0</HiddenSlides>
  <MMClips>0</MMClips>
  <ScaleCrop>false</ScaleCrop>
  <HeadingPairs>
    <vt:vector size="6" baseType="variant">
      <vt:variant>
        <vt:lpstr>Fuentes usadas</vt:lpstr>
      </vt:variant>
      <vt:variant>
        <vt:i4>6</vt:i4>
      </vt:variant>
      <vt:variant>
        <vt:lpstr>Tema</vt:lpstr>
      </vt:variant>
      <vt:variant>
        <vt:i4>4</vt:i4>
      </vt:variant>
      <vt:variant>
        <vt:lpstr>Títulos de diapositiva</vt:lpstr>
      </vt:variant>
      <vt:variant>
        <vt:i4>13</vt:i4>
      </vt:variant>
    </vt:vector>
  </HeadingPairs>
  <TitlesOfParts>
    <vt:vector size="23" baseType="lpstr">
      <vt:lpstr>Arial</vt:lpstr>
      <vt:lpstr>Calibri</vt:lpstr>
      <vt:lpstr>Century Gothic</vt:lpstr>
      <vt:lpstr>Segoe UI Black</vt:lpstr>
      <vt:lpstr>Times New Roman</vt:lpstr>
      <vt:lpstr>Wingdings</vt:lpstr>
      <vt:lpstr>1_Tema de Office</vt:lpstr>
      <vt:lpstr>TemaFCO2</vt:lpstr>
      <vt:lpstr>patrón indice FCO2</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María Jesús Muñoz</dc:creator>
  <cp:lastModifiedBy>Hugo Inocencio Oliver Rios</cp:lastModifiedBy>
  <cp:revision>152</cp:revision>
  <cp:lastPrinted>2016-11-28T12:35:22Z</cp:lastPrinted>
  <dcterms:created xsi:type="dcterms:W3CDTF">2011-09-20T13:44:59Z</dcterms:created>
  <dcterms:modified xsi:type="dcterms:W3CDTF">2018-12-04T18:00:40Z</dcterms:modified>
</cp:coreProperties>
</file>